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4" r:id="rId8"/>
    <p:sldId id="265" r:id="rId9"/>
    <p:sldId id="267" r:id="rId10"/>
    <p:sldId id="268" r:id="rId11"/>
    <p:sldId id="269" r:id="rId12"/>
    <p:sldId id="270" r:id="rId13"/>
    <p:sldId id="272" r:id="rId14"/>
    <p:sldId id="273" r:id="rId15"/>
    <p:sldId id="271"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74" r:id="rId4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A39F4584-B5BE-46B8-9557-99BB85BF54F4}"/>
              </a:ext>
            </a:extLst>
          </p:cNvPr>
          <p:cNvGrpSpPr/>
          <p:nvPr userDrawn="1"/>
        </p:nvGrpSpPr>
        <p:grpSpPr>
          <a:xfrm>
            <a:off x="0" y="0"/>
            <a:ext cx="12192000" cy="6858000"/>
            <a:chOff x="0" y="0"/>
            <a:chExt cx="12192000" cy="6858000"/>
          </a:xfrm>
        </p:grpSpPr>
        <p:pic>
          <p:nvPicPr>
            <p:cNvPr id="8" name="Imagen 7">
              <a:extLst>
                <a:ext uri="{FF2B5EF4-FFF2-40B4-BE49-F238E27FC236}">
                  <a16:creationId xmlns:a16="http://schemas.microsoft.com/office/drawing/2014/main" id="{58227ECE-0596-4F5E-BF55-E29230D6C48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descr="Imagen que contiene objeto, reloj&#10;&#10;Descripción generada automáticamente">
              <a:extLst>
                <a:ext uri="{FF2B5EF4-FFF2-40B4-BE49-F238E27FC236}">
                  <a16:creationId xmlns:a16="http://schemas.microsoft.com/office/drawing/2014/main" id="{61949043-28DB-4A34-8A96-B28D3230A6E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57264" y="480791"/>
              <a:ext cx="1382444" cy="1382444"/>
            </a:xfrm>
            <a:prstGeom prst="rect">
              <a:avLst/>
            </a:prstGeom>
          </p:spPr>
        </p:pic>
      </p:grpSp>
      <p:sp>
        <p:nvSpPr>
          <p:cNvPr id="12" name="Título 1">
            <a:extLst>
              <a:ext uri="{FF2B5EF4-FFF2-40B4-BE49-F238E27FC236}">
                <a16:creationId xmlns:a16="http://schemas.microsoft.com/office/drawing/2014/main" id="{36714A23-05E5-475B-8EEA-69A814A2048D}"/>
              </a:ext>
            </a:extLst>
          </p:cNvPr>
          <p:cNvSpPr>
            <a:spLocks noGrp="1"/>
          </p:cNvSpPr>
          <p:nvPr>
            <p:ph type="ctrTitle"/>
          </p:nvPr>
        </p:nvSpPr>
        <p:spPr>
          <a:xfrm>
            <a:off x="1524000" y="3037841"/>
            <a:ext cx="9144000" cy="1873636"/>
          </a:xfrm>
        </p:spPr>
        <p:txBody>
          <a:bodyPr>
            <a:normAutofit/>
          </a:bodyPr>
          <a:lstStyle>
            <a:lvl1pPr algn="ctr">
              <a:defRPr sz="4000" b="1">
                <a:solidFill>
                  <a:srgbClr val="AD3333"/>
                </a:solidFill>
                <a:latin typeface="+mn-lt"/>
              </a:defRPr>
            </a:lvl1pPr>
          </a:lstStyle>
          <a:p>
            <a:r>
              <a:rPr lang="es-ES"/>
              <a:t>Haga clic para modificar el estilo de título del patrón</a:t>
            </a:r>
            <a:endParaRPr lang="es-CO" dirty="0"/>
          </a:p>
        </p:txBody>
      </p:sp>
      <p:sp>
        <p:nvSpPr>
          <p:cNvPr id="13" name="Subtítulo 2">
            <a:extLst>
              <a:ext uri="{FF2B5EF4-FFF2-40B4-BE49-F238E27FC236}">
                <a16:creationId xmlns:a16="http://schemas.microsoft.com/office/drawing/2014/main" id="{1D4E7E2E-EBF0-4575-B8EE-69485FF928BB}"/>
              </a:ext>
            </a:extLst>
          </p:cNvPr>
          <p:cNvSpPr>
            <a:spLocks noGrp="1"/>
          </p:cNvSpPr>
          <p:nvPr>
            <p:ph type="subTitle" idx="1"/>
          </p:nvPr>
        </p:nvSpPr>
        <p:spPr>
          <a:xfrm>
            <a:off x="1524000" y="5093294"/>
            <a:ext cx="9144000" cy="1202976"/>
          </a:xfrm>
        </p:spPr>
        <p:txBody>
          <a:bodyPr>
            <a:normAutofit/>
          </a:bodyPr>
          <a:lstStyle>
            <a:lvl1pPr marL="0" indent="0" algn="ctr">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dirty="0"/>
          </a:p>
        </p:txBody>
      </p:sp>
    </p:spTree>
    <p:extLst>
      <p:ext uri="{BB962C8B-B14F-4D97-AF65-F5344CB8AC3E}">
        <p14:creationId xmlns:p14="http://schemas.microsoft.com/office/powerpoint/2010/main" val="3539490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8A8DD1-CAF6-4945-AAE7-647A353AC5B3}"/>
              </a:ext>
            </a:extLst>
          </p:cNvPr>
          <p:cNvSpPr>
            <a:spLocks noGrp="1"/>
          </p:cNvSpPr>
          <p:nvPr>
            <p:ph type="title"/>
          </p:nvPr>
        </p:nvSpPr>
        <p:spPr>
          <a:xfrm>
            <a:off x="831850" y="1709738"/>
            <a:ext cx="10515600" cy="2852737"/>
          </a:xfrm>
        </p:spPr>
        <p:txBody>
          <a:bodyPr anchor="b">
            <a:normAutofit/>
          </a:bodyPr>
          <a:lstStyle>
            <a:lvl1pPr>
              <a:defRPr lang="es-ES" sz="4000" b="1" kern="1200" smtClean="0">
                <a:solidFill>
                  <a:srgbClr val="AD3333"/>
                </a:solidFill>
                <a:latin typeface="+mn-lt"/>
                <a:ea typeface="MS PGothic" panose="020B0600070205080204" pitchFamily="34" charset="-128"/>
                <a:cs typeface="+mj-cs"/>
              </a:defRPr>
            </a:lvl1pPr>
          </a:lstStyle>
          <a:p>
            <a:r>
              <a:rPr lang="es-ES"/>
              <a:t>Haga clic para modificar el estilo de título del patrón</a:t>
            </a:r>
            <a:endParaRPr lang="es-CO" dirty="0"/>
          </a:p>
        </p:txBody>
      </p:sp>
      <p:sp>
        <p:nvSpPr>
          <p:cNvPr id="3" name="Marcador de texto 2">
            <a:extLst>
              <a:ext uri="{FF2B5EF4-FFF2-40B4-BE49-F238E27FC236}">
                <a16:creationId xmlns:a16="http://schemas.microsoft.com/office/drawing/2014/main" id="{AD519020-F54C-4462-A618-56BC4C6CDD29}"/>
              </a:ext>
            </a:extLst>
          </p:cNvPr>
          <p:cNvSpPr>
            <a:spLocks noGrp="1"/>
          </p:cNvSpPr>
          <p:nvPr>
            <p:ph type="body" idx="1"/>
          </p:nvPr>
        </p:nvSpPr>
        <p:spPr>
          <a:xfrm>
            <a:off x="831850" y="4589463"/>
            <a:ext cx="10515600" cy="1500187"/>
          </a:xfrm>
        </p:spPr>
        <p:txBody>
          <a:bodyPr/>
          <a:lstStyle>
            <a:lvl1pPr marL="0" indent="0">
              <a:buNone/>
              <a:defRPr lang="es-ES" sz="2400" kern="1200" smtClean="0">
                <a:solidFill>
                  <a:srgbClr val="404040"/>
                </a:solidFill>
                <a:latin typeface="+mn-lt"/>
                <a:ea typeface="MS PGothic" panose="020B0600070205080204" pitchFamily="34" charset="-128"/>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452C8151-5E79-4806-B728-9FEAF2369B09}"/>
              </a:ext>
            </a:extLst>
          </p:cNvPr>
          <p:cNvSpPr>
            <a:spLocks noGrp="1"/>
          </p:cNvSpPr>
          <p:nvPr>
            <p:ph type="dt" sz="half" idx="10"/>
          </p:nvPr>
        </p:nvSpPr>
        <p:spPr/>
        <p:txBody>
          <a:bodyPr/>
          <a:lstStyle/>
          <a:p>
            <a:fld id="{E992EF90-E498-4341-B413-CFD774DB0CEF}" type="datetimeFigureOut">
              <a:rPr lang="es-CO" smtClean="0"/>
              <a:t>23/07/2019</a:t>
            </a:fld>
            <a:endParaRPr lang="es-CO"/>
          </a:p>
        </p:txBody>
      </p:sp>
      <p:sp>
        <p:nvSpPr>
          <p:cNvPr id="5" name="Marcador de pie de página 4">
            <a:extLst>
              <a:ext uri="{FF2B5EF4-FFF2-40B4-BE49-F238E27FC236}">
                <a16:creationId xmlns:a16="http://schemas.microsoft.com/office/drawing/2014/main" id="{78F3F366-DF98-44D7-956E-6E370691102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FC0C7A3-4182-4AA3-87D8-6AFAAC08470A}"/>
              </a:ext>
            </a:extLst>
          </p:cNvPr>
          <p:cNvSpPr>
            <a:spLocks noGrp="1"/>
          </p:cNvSpPr>
          <p:nvPr>
            <p:ph type="sldNum" sz="quarter" idx="12"/>
          </p:nvPr>
        </p:nvSpPr>
        <p:spPr/>
        <p:txBody>
          <a:bodyPr/>
          <a:lstStyle/>
          <a:p>
            <a:fld id="{4057D931-D4E7-40F3-A8CF-DF6C9B1B6F3B}" type="slidenum">
              <a:rPr lang="es-CO" smtClean="0"/>
              <a:t>‹Nº›</a:t>
            </a:fld>
            <a:endParaRPr lang="es-CO"/>
          </a:p>
        </p:txBody>
      </p:sp>
    </p:spTree>
    <p:extLst>
      <p:ext uri="{BB962C8B-B14F-4D97-AF65-F5344CB8AC3E}">
        <p14:creationId xmlns:p14="http://schemas.microsoft.com/office/powerpoint/2010/main" val="1508027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A34E21-A949-428F-8014-F147DCD53E77}"/>
              </a:ext>
            </a:extLst>
          </p:cNvPr>
          <p:cNvSpPr>
            <a:spLocks noGrp="1"/>
          </p:cNvSpPr>
          <p:nvPr>
            <p:ph type="title"/>
          </p:nvPr>
        </p:nvSpPr>
        <p:spPr>
          <a:xfrm>
            <a:off x="838200" y="365125"/>
            <a:ext cx="9138920" cy="1325563"/>
          </a:xfrm>
        </p:spPr>
        <p:txBody>
          <a:bodyPr>
            <a:normAutofit/>
          </a:bodyPr>
          <a:lstStyle>
            <a:lvl1pPr>
              <a:defRPr lang="es-ES" sz="3200" b="1" kern="1200" dirty="0" smtClean="0">
                <a:solidFill>
                  <a:srgbClr val="AD3333"/>
                </a:solidFill>
                <a:latin typeface="Calibri" panose="020F0502020204030204" pitchFamily="34" charset="0"/>
                <a:ea typeface="MS PGothic" panose="020B0600070205080204" pitchFamily="34" charset="-128"/>
                <a:cs typeface="+mj-cs"/>
              </a:defRPr>
            </a:lvl1pPr>
          </a:lstStyle>
          <a:p>
            <a:r>
              <a:rPr lang="es-ES"/>
              <a:t>Haga clic para modificar el estilo de título del patrón</a:t>
            </a:r>
            <a:endParaRPr lang="es-CO" dirty="0"/>
          </a:p>
        </p:txBody>
      </p:sp>
      <p:sp>
        <p:nvSpPr>
          <p:cNvPr id="3" name="Marcador de contenido 2">
            <a:extLst>
              <a:ext uri="{FF2B5EF4-FFF2-40B4-BE49-F238E27FC236}">
                <a16:creationId xmlns:a16="http://schemas.microsoft.com/office/drawing/2014/main" id="{E54179E7-618D-4552-8AFF-6A089DB1A373}"/>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dirty="0"/>
          </a:p>
        </p:txBody>
      </p:sp>
      <p:sp>
        <p:nvSpPr>
          <p:cNvPr id="4" name="Marcador de fecha 3">
            <a:extLst>
              <a:ext uri="{FF2B5EF4-FFF2-40B4-BE49-F238E27FC236}">
                <a16:creationId xmlns:a16="http://schemas.microsoft.com/office/drawing/2014/main" id="{27504AB1-6E6F-48B4-86C7-83A3D22BFF89}"/>
              </a:ext>
            </a:extLst>
          </p:cNvPr>
          <p:cNvSpPr>
            <a:spLocks noGrp="1"/>
          </p:cNvSpPr>
          <p:nvPr>
            <p:ph type="dt" sz="half" idx="10"/>
          </p:nvPr>
        </p:nvSpPr>
        <p:spPr/>
        <p:txBody>
          <a:bodyPr/>
          <a:lstStyle/>
          <a:p>
            <a:fld id="{E992EF90-E498-4341-B413-CFD774DB0CEF}" type="datetimeFigureOut">
              <a:rPr lang="es-CO" smtClean="0"/>
              <a:t>23/07/2019</a:t>
            </a:fld>
            <a:endParaRPr lang="es-CO"/>
          </a:p>
        </p:txBody>
      </p:sp>
      <p:sp>
        <p:nvSpPr>
          <p:cNvPr id="5" name="Marcador de pie de página 4">
            <a:extLst>
              <a:ext uri="{FF2B5EF4-FFF2-40B4-BE49-F238E27FC236}">
                <a16:creationId xmlns:a16="http://schemas.microsoft.com/office/drawing/2014/main" id="{C20AC0FF-CCB4-4487-A698-54CBADB961B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47CAC29-6288-4F90-8F4C-DC965D7385A6}"/>
              </a:ext>
            </a:extLst>
          </p:cNvPr>
          <p:cNvSpPr>
            <a:spLocks noGrp="1"/>
          </p:cNvSpPr>
          <p:nvPr>
            <p:ph type="sldNum" sz="quarter" idx="12"/>
          </p:nvPr>
        </p:nvSpPr>
        <p:spPr/>
        <p:txBody>
          <a:bodyPr/>
          <a:lstStyle/>
          <a:p>
            <a:fld id="{4057D931-D4E7-40F3-A8CF-DF6C9B1B6F3B}" type="slidenum">
              <a:rPr lang="es-CO" smtClean="0"/>
              <a:t>‹Nº›</a:t>
            </a:fld>
            <a:endParaRPr lang="es-CO"/>
          </a:p>
        </p:txBody>
      </p:sp>
    </p:spTree>
    <p:extLst>
      <p:ext uri="{BB962C8B-B14F-4D97-AF65-F5344CB8AC3E}">
        <p14:creationId xmlns:p14="http://schemas.microsoft.com/office/powerpoint/2010/main" val="3820460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54ACF8-853E-45FA-9772-4EB7264C69CF}"/>
              </a:ext>
            </a:extLst>
          </p:cNvPr>
          <p:cNvSpPr>
            <a:spLocks noGrp="1"/>
          </p:cNvSpPr>
          <p:nvPr>
            <p:ph type="title"/>
          </p:nvPr>
        </p:nvSpPr>
        <p:spPr>
          <a:xfrm>
            <a:off x="838200" y="365125"/>
            <a:ext cx="9138920" cy="1325563"/>
          </a:xfrm>
        </p:spPr>
        <p:txBody>
          <a:bodyPr/>
          <a:lstStyle>
            <a:lvl1pPr>
              <a:defRPr lang="es-ES" sz="3200" b="1" kern="1200" dirty="0" smtClean="0">
                <a:solidFill>
                  <a:srgbClr val="AD3333"/>
                </a:solidFill>
                <a:latin typeface="Calibri" panose="020F0502020204030204" pitchFamily="34" charset="0"/>
                <a:ea typeface="MS PGothic" panose="020B0600070205080204" pitchFamily="34" charset="-128"/>
                <a:cs typeface="+mj-cs"/>
              </a:defRPr>
            </a:lvl1pPr>
          </a:lstStyle>
          <a:p>
            <a:r>
              <a:rPr lang="es-ES"/>
              <a:t>Haga clic para modificar el estilo de título del patrón</a:t>
            </a:r>
            <a:endParaRPr lang="es-CO" dirty="0"/>
          </a:p>
        </p:txBody>
      </p:sp>
      <p:sp>
        <p:nvSpPr>
          <p:cNvPr id="3" name="Marcador de contenido 2">
            <a:extLst>
              <a:ext uri="{FF2B5EF4-FFF2-40B4-BE49-F238E27FC236}">
                <a16:creationId xmlns:a16="http://schemas.microsoft.com/office/drawing/2014/main" id="{82235089-1D96-4D3A-B546-E5F727B63C74}"/>
              </a:ext>
            </a:extLst>
          </p:cNvPr>
          <p:cNvSpPr>
            <a:spLocks noGrp="1"/>
          </p:cNvSpPr>
          <p:nvPr>
            <p:ph sz="half" idx="1"/>
          </p:nvPr>
        </p:nvSpPr>
        <p:spPr>
          <a:xfrm>
            <a:off x="838200" y="1825625"/>
            <a:ext cx="5181600" cy="435133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dirty="0"/>
          </a:p>
        </p:txBody>
      </p:sp>
      <p:sp>
        <p:nvSpPr>
          <p:cNvPr id="4" name="Marcador de contenido 3">
            <a:extLst>
              <a:ext uri="{FF2B5EF4-FFF2-40B4-BE49-F238E27FC236}">
                <a16:creationId xmlns:a16="http://schemas.microsoft.com/office/drawing/2014/main" id="{3D61130A-1C56-47DD-9EC7-2B2AEFA47185}"/>
              </a:ext>
            </a:extLst>
          </p:cNvPr>
          <p:cNvSpPr>
            <a:spLocks noGrp="1"/>
          </p:cNvSpPr>
          <p:nvPr>
            <p:ph sz="half" idx="2"/>
          </p:nvPr>
        </p:nvSpPr>
        <p:spPr>
          <a:xfrm>
            <a:off x="6172200" y="1825625"/>
            <a:ext cx="5181600" cy="435133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BE7368CC-0D11-4A8F-BCB1-0DACE5B40C44}"/>
              </a:ext>
            </a:extLst>
          </p:cNvPr>
          <p:cNvSpPr>
            <a:spLocks noGrp="1"/>
          </p:cNvSpPr>
          <p:nvPr>
            <p:ph type="dt" sz="half" idx="10"/>
          </p:nvPr>
        </p:nvSpPr>
        <p:spPr/>
        <p:txBody>
          <a:bodyPr/>
          <a:lstStyle/>
          <a:p>
            <a:fld id="{E992EF90-E498-4341-B413-CFD774DB0CEF}" type="datetimeFigureOut">
              <a:rPr lang="es-CO" smtClean="0"/>
              <a:t>23/07/2019</a:t>
            </a:fld>
            <a:endParaRPr lang="es-CO"/>
          </a:p>
        </p:txBody>
      </p:sp>
      <p:sp>
        <p:nvSpPr>
          <p:cNvPr id="6" name="Marcador de pie de página 5">
            <a:extLst>
              <a:ext uri="{FF2B5EF4-FFF2-40B4-BE49-F238E27FC236}">
                <a16:creationId xmlns:a16="http://schemas.microsoft.com/office/drawing/2014/main" id="{8AA6DEE7-E123-4980-94AE-B04ECF4A0A5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EB52A00-A352-4513-9BFB-7CE3A5D75A00}"/>
              </a:ext>
            </a:extLst>
          </p:cNvPr>
          <p:cNvSpPr>
            <a:spLocks noGrp="1"/>
          </p:cNvSpPr>
          <p:nvPr>
            <p:ph type="sldNum" sz="quarter" idx="12"/>
          </p:nvPr>
        </p:nvSpPr>
        <p:spPr/>
        <p:txBody>
          <a:bodyPr/>
          <a:lstStyle/>
          <a:p>
            <a:fld id="{4057D931-D4E7-40F3-A8CF-DF6C9B1B6F3B}" type="slidenum">
              <a:rPr lang="es-CO" smtClean="0"/>
              <a:t>‹Nº›</a:t>
            </a:fld>
            <a:endParaRPr lang="es-CO"/>
          </a:p>
        </p:txBody>
      </p:sp>
    </p:spTree>
    <p:extLst>
      <p:ext uri="{BB962C8B-B14F-4D97-AF65-F5344CB8AC3E}">
        <p14:creationId xmlns:p14="http://schemas.microsoft.com/office/powerpoint/2010/main" val="3053366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4AD175-340E-4E9C-8DA1-601C1C5BF9B0}"/>
              </a:ext>
            </a:extLst>
          </p:cNvPr>
          <p:cNvSpPr>
            <a:spLocks noGrp="1"/>
          </p:cNvSpPr>
          <p:nvPr>
            <p:ph type="title"/>
          </p:nvPr>
        </p:nvSpPr>
        <p:spPr>
          <a:xfrm>
            <a:off x="838200" y="365125"/>
            <a:ext cx="9138920" cy="1325563"/>
          </a:xfrm>
        </p:spPr>
        <p:txBody>
          <a:bodyPr/>
          <a:lstStyle>
            <a:lvl1pPr>
              <a:defRPr lang="es-ES" sz="3200" b="1" kern="1200" smtClean="0">
                <a:solidFill>
                  <a:srgbClr val="AD3333"/>
                </a:solidFill>
                <a:latin typeface="Calibri" panose="020F0502020204030204" pitchFamily="34" charset="0"/>
                <a:ea typeface="MS PGothic" panose="020B0600070205080204" pitchFamily="34" charset="-128"/>
                <a:cs typeface="+mj-cs"/>
              </a:defRPr>
            </a:lvl1pPr>
          </a:lstStyle>
          <a:p>
            <a:r>
              <a:rPr lang="es-ES"/>
              <a:t>Haga clic para modificar el estilo de título del patrón</a:t>
            </a:r>
            <a:endParaRPr lang="es-CO" dirty="0"/>
          </a:p>
        </p:txBody>
      </p:sp>
      <p:sp>
        <p:nvSpPr>
          <p:cNvPr id="3" name="Marcador de fecha 2">
            <a:extLst>
              <a:ext uri="{FF2B5EF4-FFF2-40B4-BE49-F238E27FC236}">
                <a16:creationId xmlns:a16="http://schemas.microsoft.com/office/drawing/2014/main" id="{1DEE4306-463E-4DE2-848C-F51853F94D9B}"/>
              </a:ext>
            </a:extLst>
          </p:cNvPr>
          <p:cNvSpPr>
            <a:spLocks noGrp="1"/>
          </p:cNvSpPr>
          <p:nvPr>
            <p:ph type="dt" sz="half" idx="10"/>
          </p:nvPr>
        </p:nvSpPr>
        <p:spPr/>
        <p:txBody>
          <a:bodyPr/>
          <a:lstStyle/>
          <a:p>
            <a:fld id="{E992EF90-E498-4341-B413-CFD774DB0CEF}" type="datetimeFigureOut">
              <a:rPr lang="es-CO" smtClean="0"/>
              <a:t>23/07/2019</a:t>
            </a:fld>
            <a:endParaRPr lang="es-CO"/>
          </a:p>
        </p:txBody>
      </p:sp>
      <p:sp>
        <p:nvSpPr>
          <p:cNvPr id="4" name="Marcador de pie de página 3">
            <a:extLst>
              <a:ext uri="{FF2B5EF4-FFF2-40B4-BE49-F238E27FC236}">
                <a16:creationId xmlns:a16="http://schemas.microsoft.com/office/drawing/2014/main" id="{CDBF6BFA-F1AC-4BCE-853A-5E8C69C803D4}"/>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1E05C71C-6476-480B-9B32-306E0A02D50A}"/>
              </a:ext>
            </a:extLst>
          </p:cNvPr>
          <p:cNvSpPr>
            <a:spLocks noGrp="1"/>
          </p:cNvSpPr>
          <p:nvPr>
            <p:ph type="sldNum" sz="quarter" idx="12"/>
          </p:nvPr>
        </p:nvSpPr>
        <p:spPr/>
        <p:txBody>
          <a:bodyPr/>
          <a:lstStyle/>
          <a:p>
            <a:fld id="{4057D931-D4E7-40F3-A8CF-DF6C9B1B6F3B}" type="slidenum">
              <a:rPr lang="es-CO" smtClean="0"/>
              <a:t>‹Nº›</a:t>
            </a:fld>
            <a:endParaRPr lang="es-CO"/>
          </a:p>
        </p:txBody>
      </p:sp>
    </p:spTree>
    <p:extLst>
      <p:ext uri="{BB962C8B-B14F-4D97-AF65-F5344CB8AC3E}">
        <p14:creationId xmlns:p14="http://schemas.microsoft.com/office/powerpoint/2010/main" val="2464749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8A2514C7-C0BA-4E5B-AE4E-B61304511C42}"/>
              </a:ext>
            </a:extLst>
          </p:cNvPr>
          <p:cNvSpPr>
            <a:spLocks noGrp="1"/>
          </p:cNvSpPr>
          <p:nvPr>
            <p:ph type="dt" sz="half" idx="10"/>
          </p:nvPr>
        </p:nvSpPr>
        <p:spPr/>
        <p:txBody>
          <a:bodyPr/>
          <a:lstStyle/>
          <a:p>
            <a:fld id="{E992EF90-E498-4341-B413-CFD774DB0CEF}" type="datetimeFigureOut">
              <a:rPr lang="es-CO" smtClean="0"/>
              <a:t>23/07/2019</a:t>
            </a:fld>
            <a:endParaRPr lang="es-CO"/>
          </a:p>
        </p:txBody>
      </p:sp>
      <p:sp>
        <p:nvSpPr>
          <p:cNvPr id="3" name="Marcador de pie de página 2">
            <a:extLst>
              <a:ext uri="{FF2B5EF4-FFF2-40B4-BE49-F238E27FC236}">
                <a16:creationId xmlns:a16="http://schemas.microsoft.com/office/drawing/2014/main" id="{9D6781F2-BF5C-42B0-857C-DD54D9876421}"/>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857A4B1C-352A-4A9B-871A-81671F7547A1}"/>
              </a:ext>
            </a:extLst>
          </p:cNvPr>
          <p:cNvSpPr>
            <a:spLocks noGrp="1"/>
          </p:cNvSpPr>
          <p:nvPr>
            <p:ph type="sldNum" sz="quarter" idx="12"/>
          </p:nvPr>
        </p:nvSpPr>
        <p:spPr/>
        <p:txBody>
          <a:bodyPr/>
          <a:lstStyle/>
          <a:p>
            <a:fld id="{4057D931-D4E7-40F3-A8CF-DF6C9B1B6F3B}" type="slidenum">
              <a:rPr lang="es-CO" smtClean="0"/>
              <a:t>‹Nº›</a:t>
            </a:fld>
            <a:endParaRPr lang="es-CO"/>
          </a:p>
        </p:txBody>
      </p:sp>
    </p:spTree>
    <p:extLst>
      <p:ext uri="{BB962C8B-B14F-4D97-AF65-F5344CB8AC3E}">
        <p14:creationId xmlns:p14="http://schemas.microsoft.com/office/powerpoint/2010/main" val="1953717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556CA8BC-8411-4DB2-8150-499D99A5AB94}"/>
              </a:ext>
            </a:extLst>
          </p:cNvPr>
          <p:cNvGrpSpPr/>
          <p:nvPr userDrawn="1"/>
        </p:nvGrpSpPr>
        <p:grpSpPr>
          <a:xfrm>
            <a:off x="0" y="0"/>
            <a:ext cx="12192000" cy="6858000"/>
            <a:chOff x="0" y="0"/>
            <a:chExt cx="12192000" cy="6858000"/>
          </a:xfrm>
        </p:grpSpPr>
        <p:pic>
          <p:nvPicPr>
            <p:cNvPr id="8" name="Imagen 6">
              <a:extLst>
                <a:ext uri="{FF2B5EF4-FFF2-40B4-BE49-F238E27FC236}">
                  <a16:creationId xmlns:a16="http://schemas.microsoft.com/office/drawing/2014/main" id="{5D163BD9-52A4-49F6-A3BC-038B7DB6E69F}"/>
                </a:ext>
              </a:extLst>
            </p:cNvPr>
            <p:cNvPicPr>
              <a:picLocks noChangeAspect="1"/>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descr="Imagen que contiene objeto, reloj&#10;&#10;Descripción generada automáticamente">
              <a:extLst>
                <a:ext uri="{FF2B5EF4-FFF2-40B4-BE49-F238E27FC236}">
                  <a16:creationId xmlns:a16="http://schemas.microsoft.com/office/drawing/2014/main" id="{A34FEB74-6455-40BC-861B-70D6B2CB6077}"/>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0113121" y="0"/>
              <a:ext cx="1036708" cy="1036708"/>
            </a:xfrm>
            <a:prstGeom prst="rect">
              <a:avLst/>
            </a:prstGeom>
          </p:spPr>
        </p:pic>
      </p:grpSp>
      <p:sp>
        <p:nvSpPr>
          <p:cNvPr id="2" name="Marcador de título 1">
            <a:extLst>
              <a:ext uri="{FF2B5EF4-FFF2-40B4-BE49-F238E27FC236}">
                <a16:creationId xmlns:a16="http://schemas.microsoft.com/office/drawing/2014/main" id="{9DCE3FDA-0602-4D22-9574-D5ED7FCFF0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AF72944-F423-4A27-813B-D0A35F8947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4D0BF7A-9B63-4ACB-B56E-3E90FDE958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92EF90-E498-4341-B413-CFD774DB0CEF}" type="datetimeFigureOut">
              <a:rPr lang="es-CO" smtClean="0"/>
              <a:t>23/07/2019</a:t>
            </a:fld>
            <a:endParaRPr lang="es-CO"/>
          </a:p>
        </p:txBody>
      </p:sp>
      <p:sp>
        <p:nvSpPr>
          <p:cNvPr id="5" name="Marcador de pie de página 4">
            <a:extLst>
              <a:ext uri="{FF2B5EF4-FFF2-40B4-BE49-F238E27FC236}">
                <a16:creationId xmlns:a16="http://schemas.microsoft.com/office/drawing/2014/main" id="{58AE4996-8D38-4A72-91D3-FDAF50F033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A34F42DA-9A29-4744-A4C7-BE9B56324A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57D931-D4E7-40F3-A8CF-DF6C9B1B6F3B}" type="slidenum">
              <a:rPr lang="es-CO" smtClean="0"/>
              <a:t>‹Nº›</a:t>
            </a:fld>
            <a:endParaRPr lang="es-CO"/>
          </a:p>
        </p:txBody>
      </p:sp>
    </p:spTree>
    <p:extLst>
      <p:ext uri="{BB962C8B-B14F-4D97-AF65-F5344CB8AC3E}">
        <p14:creationId xmlns:p14="http://schemas.microsoft.com/office/powerpoint/2010/main" val="1620107570"/>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CB742C-C997-4DD1-9B91-7AB8D313DF6B}"/>
              </a:ext>
            </a:extLst>
          </p:cNvPr>
          <p:cNvSpPr>
            <a:spLocks noGrp="1"/>
          </p:cNvSpPr>
          <p:nvPr>
            <p:ph type="ctrTitle"/>
          </p:nvPr>
        </p:nvSpPr>
        <p:spPr>
          <a:xfrm>
            <a:off x="1524000" y="3230880"/>
            <a:ext cx="9144000" cy="1912402"/>
          </a:xfrm>
        </p:spPr>
        <p:txBody>
          <a:bodyPr>
            <a:normAutofit fontScale="90000"/>
          </a:bodyPr>
          <a:lstStyle/>
          <a:p>
            <a:r>
              <a:rPr lang="es-CO" dirty="0"/>
              <a:t>Desarrollo de un Framework de </a:t>
            </a:r>
            <a:r>
              <a:rPr lang="es-CO" dirty="0" err="1"/>
              <a:t>MTConnect</a:t>
            </a:r>
            <a:r>
              <a:rPr lang="es-CO" dirty="0"/>
              <a:t> para </a:t>
            </a:r>
            <a:r>
              <a:rPr lang="es-CO" dirty="0" err="1"/>
              <a:t>Monitoriemiento</a:t>
            </a:r>
            <a:r>
              <a:rPr lang="es-CO" dirty="0"/>
              <a:t> Remoto de Máquinas de Manufactura Aditiva </a:t>
            </a:r>
            <a:r>
              <a:rPr lang="es-CO" dirty="0" err="1"/>
              <a:t>RepRap</a:t>
            </a:r>
            <a:r>
              <a:rPr lang="es-CO" dirty="0"/>
              <a:t> </a:t>
            </a:r>
            <a:r>
              <a:rPr lang="es-CO" dirty="0" err="1"/>
              <a:t>via</a:t>
            </a:r>
            <a:r>
              <a:rPr lang="es-CO" dirty="0"/>
              <a:t> Internet</a:t>
            </a:r>
            <a:br>
              <a:rPr lang="es-CO" dirty="0"/>
            </a:br>
            <a:endParaRPr lang="es-CO" dirty="0"/>
          </a:p>
        </p:txBody>
      </p:sp>
      <p:sp>
        <p:nvSpPr>
          <p:cNvPr id="3" name="Subtítulo 2">
            <a:extLst>
              <a:ext uri="{FF2B5EF4-FFF2-40B4-BE49-F238E27FC236}">
                <a16:creationId xmlns:a16="http://schemas.microsoft.com/office/drawing/2014/main" id="{2B2A227E-E7B5-4896-9300-84E602BCF876}"/>
              </a:ext>
            </a:extLst>
          </p:cNvPr>
          <p:cNvSpPr>
            <a:spLocks noGrp="1"/>
          </p:cNvSpPr>
          <p:nvPr>
            <p:ph type="subTitle" idx="4294967295"/>
          </p:nvPr>
        </p:nvSpPr>
        <p:spPr>
          <a:xfrm>
            <a:off x="1524000" y="5364481"/>
            <a:ext cx="9144000" cy="883920"/>
          </a:xfrm>
        </p:spPr>
        <p:txBody>
          <a:bodyPr>
            <a:normAutofit lnSpcReduction="10000"/>
          </a:bodyPr>
          <a:lstStyle/>
          <a:p>
            <a:pPr marL="0" indent="0" algn="ctr">
              <a:buNone/>
            </a:pPr>
            <a:r>
              <a:rPr lang="es-CO" b="1" dirty="0"/>
              <a:t>Juan Pablo Rodríguez (</a:t>
            </a:r>
            <a:r>
              <a:rPr lang="es-CO" b="1" i="1" dirty="0"/>
              <a:t>Presentador</a:t>
            </a:r>
            <a:r>
              <a:rPr lang="es-CO" b="1" dirty="0"/>
              <a:t>)</a:t>
            </a:r>
          </a:p>
          <a:p>
            <a:pPr marL="0" indent="0" algn="ctr">
              <a:buNone/>
            </a:pPr>
            <a:r>
              <a:rPr lang="es-CO" sz="2400" dirty="0" err="1"/>
              <a:t>Ph.D</a:t>
            </a:r>
            <a:r>
              <a:rPr lang="es-CO" sz="2400" dirty="0"/>
              <a:t>. César A. Peña (Director)</a:t>
            </a:r>
            <a:endParaRPr lang="es-CO" dirty="0"/>
          </a:p>
          <a:p>
            <a:endParaRPr lang="es-CO" dirty="0"/>
          </a:p>
        </p:txBody>
      </p:sp>
    </p:spTree>
    <p:extLst>
      <p:ext uri="{BB962C8B-B14F-4D97-AF65-F5344CB8AC3E}">
        <p14:creationId xmlns:p14="http://schemas.microsoft.com/office/powerpoint/2010/main" val="2997738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a:bodyPr>
          <a:lstStyle/>
          <a:p>
            <a:r>
              <a:rPr lang="es-CO" dirty="0"/>
              <a:t>3. Objetivos</a:t>
            </a:r>
            <a:endParaRPr lang="es-CO" sz="3800" dirty="0"/>
          </a:p>
        </p:txBody>
      </p:sp>
      <p:sp>
        <p:nvSpPr>
          <p:cNvPr id="5" name="Rectángulo 4">
            <a:extLst>
              <a:ext uri="{FF2B5EF4-FFF2-40B4-BE49-F238E27FC236}">
                <a16:creationId xmlns:a16="http://schemas.microsoft.com/office/drawing/2014/main" id="{AA2D74D2-E5E8-4613-810E-A95959F16BBE}"/>
              </a:ext>
            </a:extLst>
          </p:cNvPr>
          <p:cNvSpPr/>
          <p:nvPr/>
        </p:nvSpPr>
        <p:spPr>
          <a:xfrm>
            <a:off x="462581" y="1474560"/>
            <a:ext cx="11464376" cy="4624151"/>
          </a:xfrm>
          <a:prstGeom prst="rect">
            <a:avLst/>
          </a:prstGeom>
        </p:spPr>
        <p:txBody>
          <a:bodyPr wrap="square">
            <a:spAutoFit/>
          </a:bodyPr>
          <a:lstStyle/>
          <a:p>
            <a:pPr indent="-1270" algn="just">
              <a:lnSpc>
                <a:spcPct val="107000"/>
              </a:lnSpc>
              <a:spcAft>
                <a:spcPts val="800"/>
              </a:spcAft>
            </a:pPr>
            <a:r>
              <a:rPr lang="es-CO" sz="1500" b="1" dirty="0">
                <a:solidFill>
                  <a:srgbClr val="000000"/>
                </a:solidFill>
                <a:latin typeface="Calibri (Cuerpo)"/>
                <a:ea typeface="Calibri" panose="020F0502020204030204" pitchFamily="34" charset="0"/>
                <a:cs typeface="Calibri" panose="020F0502020204030204" pitchFamily="34" charset="0"/>
              </a:rPr>
              <a:t>OBJETIVO GENERAL</a:t>
            </a:r>
          </a:p>
          <a:p>
            <a:pPr indent="-1270" algn="just">
              <a:lnSpc>
                <a:spcPct val="107000"/>
              </a:lnSpc>
              <a:spcAft>
                <a:spcPts val="800"/>
              </a:spcAft>
            </a:pPr>
            <a:r>
              <a:rPr lang="es-CO" sz="1500" dirty="0">
                <a:solidFill>
                  <a:srgbClr val="000000"/>
                </a:solidFill>
                <a:latin typeface="Calibri (Cuerpo)"/>
                <a:ea typeface="Calibri" panose="020F0502020204030204" pitchFamily="34" charset="0"/>
                <a:cs typeface="Calibri" panose="020F0502020204030204" pitchFamily="34" charset="0"/>
              </a:rPr>
              <a:t>Concebir y desarrollar un </a:t>
            </a:r>
            <a:r>
              <a:rPr lang="es-CO" sz="1500" dirty="0" err="1">
                <a:solidFill>
                  <a:srgbClr val="000000"/>
                </a:solidFill>
                <a:latin typeface="Calibri (Cuerpo)"/>
                <a:ea typeface="Calibri" panose="020F0502020204030204" pitchFamily="34" charset="0"/>
                <a:cs typeface="Calibri" panose="020F0502020204030204" pitchFamily="34" charset="0"/>
              </a:rPr>
              <a:t>framework</a:t>
            </a:r>
            <a:r>
              <a:rPr lang="es-CO" sz="1500" dirty="0">
                <a:latin typeface="Calibri (Cuerpo)"/>
                <a:ea typeface="Calibri" panose="020F0502020204030204" pitchFamily="34" charset="0"/>
                <a:cs typeface="Calibri" panose="020F0502020204030204" pitchFamily="34" charset="0"/>
              </a:rPr>
              <a:t> </a:t>
            </a:r>
            <a:r>
              <a:rPr lang="es-CO" sz="1500" dirty="0">
                <a:solidFill>
                  <a:srgbClr val="000000"/>
                </a:solidFill>
                <a:latin typeface="Calibri (Cuerpo)"/>
                <a:ea typeface="Calibri" panose="020F0502020204030204" pitchFamily="34" charset="0"/>
                <a:cs typeface="Calibri" panose="020F0502020204030204" pitchFamily="34" charset="0"/>
              </a:rPr>
              <a:t>de sistema ciber-físico para </a:t>
            </a:r>
            <a:r>
              <a:rPr lang="es-CO" sz="1500" dirty="0" err="1">
                <a:solidFill>
                  <a:srgbClr val="000000"/>
                </a:solidFill>
                <a:latin typeface="Calibri (Cuerpo)"/>
                <a:ea typeface="Calibri" panose="020F0502020204030204" pitchFamily="34" charset="0"/>
                <a:cs typeface="Calibri" panose="020F0502020204030204" pitchFamily="34" charset="0"/>
              </a:rPr>
              <a:t>monitoreamiento</a:t>
            </a:r>
            <a:r>
              <a:rPr lang="es-CO" sz="1500" dirty="0">
                <a:solidFill>
                  <a:srgbClr val="000000"/>
                </a:solidFill>
                <a:latin typeface="Calibri (Cuerpo)"/>
                <a:ea typeface="Calibri" panose="020F0502020204030204" pitchFamily="34" charset="0"/>
                <a:cs typeface="Calibri" panose="020F0502020204030204" pitchFamily="34" charset="0"/>
              </a:rPr>
              <a:t> remoto de máquinas de manufactura aditiva del tipo </a:t>
            </a:r>
            <a:r>
              <a:rPr lang="es-CO" sz="1500" dirty="0" err="1">
                <a:solidFill>
                  <a:srgbClr val="000000"/>
                </a:solidFill>
                <a:latin typeface="Calibri (Cuerpo)"/>
                <a:ea typeface="Calibri" panose="020F0502020204030204" pitchFamily="34" charset="0"/>
                <a:cs typeface="Calibri" panose="020F0502020204030204" pitchFamily="34" charset="0"/>
              </a:rPr>
              <a:t>RepRap</a:t>
            </a:r>
            <a:r>
              <a:rPr lang="es-CO" sz="1500" dirty="0">
                <a:solidFill>
                  <a:srgbClr val="000000"/>
                </a:solidFill>
                <a:latin typeface="Calibri (Cuerpo)"/>
                <a:ea typeface="Calibri" panose="020F0502020204030204" pitchFamily="34" charset="0"/>
                <a:cs typeface="Calibri" panose="020F0502020204030204" pitchFamily="34" charset="0"/>
              </a:rPr>
              <a:t> vía internet usando el protocolo </a:t>
            </a:r>
            <a:r>
              <a:rPr lang="es-CO" sz="1500" dirty="0" err="1">
                <a:solidFill>
                  <a:srgbClr val="000000"/>
                </a:solidFill>
                <a:latin typeface="Calibri (Cuerpo)"/>
                <a:ea typeface="Calibri" panose="020F0502020204030204" pitchFamily="34" charset="0"/>
                <a:cs typeface="Calibri" panose="020F0502020204030204" pitchFamily="34" charset="0"/>
              </a:rPr>
              <a:t>MTConnect</a:t>
            </a:r>
            <a:r>
              <a:rPr lang="es-CO" sz="1500" dirty="0">
                <a:solidFill>
                  <a:srgbClr val="000000"/>
                </a:solidFill>
                <a:latin typeface="Calibri (Cuerpo)"/>
                <a:ea typeface="Calibri" panose="020F0502020204030204" pitchFamily="34" charset="0"/>
                <a:cs typeface="Calibri" panose="020F0502020204030204" pitchFamily="34" charset="0"/>
              </a:rPr>
              <a:t> dentro del contexto de la Industria 4.0.</a:t>
            </a:r>
            <a:endParaRPr lang="es-CO" sz="1500" dirty="0">
              <a:latin typeface="Calibri (Cuerpo)"/>
              <a:ea typeface="Calibri" panose="020F0502020204030204" pitchFamily="34" charset="0"/>
              <a:cs typeface="Calibri" panose="020F0502020204030204" pitchFamily="34" charset="0"/>
            </a:endParaRPr>
          </a:p>
          <a:p>
            <a:pPr indent="-1270" algn="just">
              <a:lnSpc>
                <a:spcPct val="107000"/>
              </a:lnSpc>
              <a:spcAft>
                <a:spcPts val="800"/>
              </a:spcAft>
            </a:pPr>
            <a:r>
              <a:rPr lang="es-CO" sz="1500" b="1" dirty="0">
                <a:solidFill>
                  <a:srgbClr val="000000"/>
                </a:solidFill>
                <a:latin typeface="Calibri (Cuerpo)"/>
                <a:ea typeface="Arial" panose="020B0604020202020204" pitchFamily="34" charset="0"/>
                <a:cs typeface="Calibri" panose="020F0502020204030204" pitchFamily="34" charset="0"/>
              </a:rPr>
              <a:t>OBJETIVOS ESPECIFICOS</a:t>
            </a:r>
            <a:endParaRPr lang="es-CO" sz="1500" dirty="0">
              <a:latin typeface="Calibri (Cuerpo)"/>
              <a:ea typeface="Calibri" panose="020F0502020204030204" pitchFamily="34" charset="0"/>
              <a:cs typeface="Calibri" panose="020F0502020204030204" pitchFamily="34" charset="0"/>
            </a:endParaRPr>
          </a:p>
          <a:p>
            <a:pPr indent="-1270" algn="just">
              <a:lnSpc>
                <a:spcPct val="107000"/>
              </a:lnSpc>
              <a:spcAft>
                <a:spcPts val="800"/>
              </a:spcAft>
            </a:pPr>
            <a:r>
              <a:rPr lang="es-CO" sz="1500" dirty="0">
                <a:solidFill>
                  <a:srgbClr val="000000"/>
                </a:solidFill>
                <a:latin typeface="Calibri (Cuerpo)"/>
                <a:ea typeface="Calibri" panose="020F0502020204030204" pitchFamily="34" charset="0"/>
                <a:cs typeface="Calibri" panose="020F0502020204030204" pitchFamily="34" charset="0"/>
              </a:rPr>
              <a:t>Para atender al objetivo general del presente trabajo, han sido planteados los siguientes objetivos específicos:</a:t>
            </a:r>
            <a:endParaRPr lang="es-CO" sz="1500" dirty="0">
              <a:latin typeface="Calibri (Cuerpo)"/>
              <a:ea typeface="Calibri" panose="020F0502020204030204" pitchFamily="34" charset="0"/>
              <a:cs typeface="Calibri" panose="020F0502020204030204" pitchFamily="34" charset="0"/>
            </a:endParaRPr>
          </a:p>
          <a:p>
            <a:pPr marL="342900" lvl="0" indent="-342900" algn="just" fontAlgn="auto">
              <a:lnSpc>
                <a:spcPct val="115000"/>
              </a:lnSpc>
              <a:spcAft>
                <a:spcPts val="1000"/>
              </a:spcAft>
              <a:buFont typeface="Symbol" panose="05050102010706020507" pitchFamily="18" charset="2"/>
              <a:buChar char=""/>
            </a:pPr>
            <a:r>
              <a:rPr lang="es-CO" sz="1500" dirty="0">
                <a:solidFill>
                  <a:srgbClr val="000000"/>
                </a:solidFill>
                <a:latin typeface="Calibri (Cuerpo)"/>
                <a:ea typeface="Calibri" panose="020F0502020204030204" pitchFamily="34" charset="0"/>
                <a:cs typeface="Calibri" panose="020F0502020204030204" pitchFamily="34" charset="0"/>
              </a:rPr>
              <a:t>Realizar un proceso de revisión bibliográfica asociando la fundamentación teórica de los diferentes tópicos y/o conceptos tratados y los principales trabajos relacionados.</a:t>
            </a:r>
            <a:endParaRPr lang="es-CO" sz="1500" dirty="0">
              <a:latin typeface="Calibri (Cuerpo)"/>
              <a:ea typeface="Calibri" panose="020F0502020204030204" pitchFamily="34" charset="0"/>
              <a:cs typeface="Calibri" panose="020F0502020204030204" pitchFamily="34" charset="0"/>
            </a:endParaRPr>
          </a:p>
          <a:p>
            <a:pPr marL="342900" lvl="0" indent="-342900" algn="just" fontAlgn="auto">
              <a:lnSpc>
                <a:spcPct val="115000"/>
              </a:lnSpc>
              <a:spcAft>
                <a:spcPts val="1000"/>
              </a:spcAft>
              <a:buFont typeface="Symbol" panose="05050102010706020507" pitchFamily="18" charset="2"/>
              <a:buChar char=""/>
            </a:pPr>
            <a:r>
              <a:rPr lang="es-CO" sz="1500" dirty="0">
                <a:solidFill>
                  <a:srgbClr val="000000"/>
                </a:solidFill>
                <a:latin typeface="Calibri (Cuerpo)"/>
                <a:ea typeface="Calibri" panose="020F0502020204030204" pitchFamily="34" charset="0"/>
                <a:cs typeface="Calibri" panose="020F0502020204030204" pitchFamily="34" charset="0"/>
              </a:rPr>
              <a:t>Adecuar una metodología para el desarrollo de aplicaciones de software para la sistematización del levantamiento de los requerimientos de diseño de la plataforma ciber-física.</a:t>
            </a:r>
            <a:endParaRPr lang="es-CO" sz="1500" dirty="0">
              <a:latin typeface="Calibri (Cuerpo)"/>
              <a:ea typeface="Calibri" panose="020F0502020204030204" pitchFamily="34" charset="0"/>
              <a:cs typeface="Calibri" panose="020F0502020204030204" pitchFamily="34" charset="0"/>
            </a:endParaRPr>
          </a:p>
          <a:p>
            <a:pPr marL="342900" lvl="0" indent="-342900" algn="just" fontAlgn="auto">
              <a:lnSpc>
                <a:spcPct val="115000"/>
              </a:lnSpc>
              <a:spcAft>
                <a:spcPts val="1000"/>
              </a:spcAft>
              <a:buFont typeface="Symbol" panose="05050102010706020507" pitchFamily="18" charset="2"/>
              <a:buChar char=""/>
            </a:pPr>
            <a:r>
              <a:rPr lang="es-CO" sz="1500" dirty="0">
                <a:solidFill>
                  <a:srgbClr val="000000"/>
                </a:solidFill>
                <a:latin typeface="Calibri (Cuerpo)"/>
                <a:ea typeface="Calibri" panose="020F0502020204030204" pitchFamily="34" charset="0"/>
                <a:cs typeface="Calibri" panose="020F0502020204030204" pitchFamily="34" charset="0"/>
              </a:rPr>
              <a:t>Desarrollar un adaptador </a:t>
            </a:r>
            <a:r>
              <a:rPr lang="es-CO" sz="1500" dirty="0" err="1">
                <a:solidFill>
                  <a:srgbClr val="000000"/>
                </a:solidFill>
                <a:latin typeface="Calibri (Cuerpo)"/>
                <a:ea typeface="Calibri" panose="020F0502020204030204" pitchFamily="34" charset="0"/>
                <a:cs typeface="Calibri" panose="020F0502020204030204" pitchFamily="34" charset="0"/>
              </a:rPr>
              <a:t>MTConnect</a:t>
            </a:r>
            <a:r>
              <a:rPr lang="es-CO" sz="1500" dirty="0">
                <a:solidFill>
                  <a:srgbClr val="000000"/>
                </a:solidFill>
                <a:latin typeface="Calibri (Cuerpo)"/>
                <a:ea typeface="Calibri" panose="020F0502020204030204" pitchFamily="34" charset="0"/>
                <a:cs typeface="Calibri" panose="020F0502020204030204" pitchFamily="34" charset="0"/>
              </a:rPr>
              <a:t> basado en software y hardware, de modo que pueda ser embarcado en una máquina de manufactura aditiva/impresora 3D con un controlador de tecnología abierta Arduino. </a:t>
            </a:r>
            <a:endParaRPr lang="es-CO" sz="1500" dirty="0">
              <a:latin typeface="Calibri (Cuerpo)"/>
              <a:ea typeface="Calibri" panose="020F0502020204030204" pitchFamily="34" charset="0"/>
              <a:cs typeface="Calibri" panose="020F0502020204030204" pitchFamily="34" charset="0"/>
            </a:endParaRPr>
          </a:p>
          <a:p>
            <a:pPr marL="342900" lvl="0" indent="-342900" algn="just" fontAlgn="auto">
              <a:lnSpc>
                <a:spcPct val="115000"/>
              </a:lnSpc>
              <a:spcAft>
                <a:spcPts val="1000"/>
              </a:spcAft>
              <a:buFont typeface="Symbol" panose="05050102010706020507" pitchFamily="18" charset="2"/>
              <a:buChar char=""/>
            </a:pPr>
            <a:r>
              <a:rPr lang="es-CO" sz="1500" dirty="0">
                <a:solidFill>
                  <a:srgbClr val="000000"/>
                </a:solidFill>
                <a:latin typeface="Calibri (Cuerpo)"/>
                <a:ea typeface="Calibri" panose="020F0502020204030204" pitchFamily="34" charset="0"/>
                <a:cs typeface="Calibri" panose="020F0502020204030204" pitchFamily="34" charset="0"/>
              </a:rPr>
              <a:t>Integrar el adaptador con un agente </a:t>
            </a:r>
            <a:r>
              <a:rPr lang="es-CO" sz="1500" dirty="0" err="1">
                <a:solidFill>
                  <a:srgbClr val="000000"/>
                </a:solidFill>
                <a:latin typeface="Calibri (Cuerpo)"/>
                <a:ea typeface="Calibri" panose="020F0502020204030204" pitchFamily="34" charset="0"/>
                <a:cs typeface="Calibri" panose="020F0502020204030204" pitchFamily="34" charset="0"/>
              </a:rPr>
              <a:t>MTConnect</a:t>
            </a:r>
            <a:r>
              <a:rPr lang="es-CO" sz="1500" dirty="0">
                <a:solidFill>
                  <a:srgbClr val="000000"/>
                </a:solidFill>
                <a:latin typeface="Calibri (Cuerpo)"/>
                <a:ea typeface="Calibri" panose="020F0502020204030204" pitchFamily="34" charset="0"/>
                <a:cs typeface="Calibri" panose="020F0502020204030204" pitchFamily="34" charset="0"/>
              </a:rPr>
              <a:t> para </a:t>
            </a:r>
            <a:r>
              <a:rPr lang="es-CO" sz="1500" dirty="0" err="1">
                <a:solidFill>
                  <a:srgbClr val="000000"/>
                </a:solidFill>
                <a:latin typeface="Calibri (Cuerpo)"/>
                <a:ea typeface="Calibri" panose="020F0502020204030204" pitchFamily="34" charset="0"/>
                <a:cs typeface="Calibri" panose="020F0502020204030204" pitchFamily="34" charset="0"/>
              </a:rPr>
              <a:t>disponibilizar</a:t>
            </a:r>
            <a:r>
              <a:rPr lang="es-CO" sz="1500" dirty="0">
                <a:solidFill>
                  <a:srgbClr val="000000"/>
                </a:solidFill>
                <a:latin typeface="Calibri (Cuerpo)"/>
                <a:ea typeface="Calibri" panose="020F0502020204030204" pitchFamily="34" charset="0"/>
                <a:cs typeface="Calibri" panose="020F0502020204030204" pitchFamily="34" charset="0"/>
              </a:rPr>
              <a:t> los servicios de </a:t>
            </a:r>
            <a:r>
              <a:rPr lang="es-CO" sz="1500" dirty="0" err="1">
                <a:solidFill>
                  <a:srgbClr val="000000"/>
                </a:solidFill>
                <a:latin typeface="Calibri (Cuerpo)"/>
                <a:ea typeface="Calibri" panose="020F0502020204030204" pitchFamily="34" charset="0"/>
                <a:cs typeface="Calibri" panose="020F0502020204030204" pitchFamily="34" charset="0"/>
              </a:rPr>
              <a:t>monitoreamiento</a:t>
            </a:r>
            <a:r>
              <a:rPr lang="es-CO" sz="1500" dirty="0">
                <a:solidFill>
                  <a:srgbClr val="000000"/>
                </a:solidFill>
                <a:latin typeface="Calibri (Cuerpo)"/>
                <a:ea typeface="Calibri" panose="020F0502020204030204" pitchFamily="34" charset="0"/>
                <a:cs typeface="Calibri" panose="020F0502020204030204" pitchFamily="34" charset="0"/>
              </a:rPr>
              <a:t> de la máquina a través de una interfaz de usuario en la Web.</a:t>
            </a:r>
            <a:endParaRPr lang="es-CO" sz="1500" dirty="0">
              <a:latin typeface="Calibri (Cuerpo)"/>
              <a:ea typeface="Calibri" panose="020F0502020204030204" pitchFamily="34" charset="0"/>
              <a:cs typeface="Calibri" panose="020F0502020204030204" pitchFamily="34" charset="0"/>
            </a:endParaRPr>
          </a:p>
          <a:p>
            <a:pPr marL="342900" lvl="0" indent="-342900" algn="just" fontAlgn="auto">
              <a:lnSpc>
                <a:spcPct val="115000"/>
              </a:lnSpc>
              <a:spcAft>
                <a:spcPts val="1000"/>
              </a:spcAft>
              <a:buFont typeface="Symbol" panose="05050102010706020507" pitchFamily="18" charset="2"/>
              <a:buChar char=""/>
            </a:pPr>
            <a:r>
              <a:rPr lang="es-CO" sz="1500" dirty="0">
                <a:solidFill>
                  <a:srgbClr val="000000"/>
                </a:solidFill>
                <a:latin typeface="Calibri (Cuerpo)"/>
                <a:ea typeface="Calibri" panose="020F0502020204030204" pitchFamily="34" charset="0"/>
                <a:cs typeface="Calibri" panose="020F0502020204030204" pitchFamily="34" charset="0"/>
              </a:rPr>
              <a:t>Validar la plataforma a través de la implementación y realización de pruebas de</a:t>
            </a:r>
            <a:r>
              <a:rPr lang="es-CO" sz="1500" dirty="0">
                <a:latin typeface="Calibri (Cuerpo)"/>
                <a:ea typeface="Calibri" panose="020F0502020204030204" pitchFamily="34" charset="0"/>
                <a:cs typeface="Calibri" panose="020F0502020204030204" pitchFamily="34" charset="0"/>
              </a:rPr>
              <a:t> </a:t>
            </a:r>
            <a:r>
              <a:rPr lang="es-CO" sz="1500" dirty="0" err="1">
                <a:solidFill>
                  <a:srgbClr val="000000"/>
                </a:solidFill>
                <a:latin typeface="Calibri (Cuerpo)"/>
                <a:ea typeface="Calibri" panose="020F0502020204030204" pitchFamily="34" charset="0"/>
                <a:cs typeface="Calibri" panose="020F0502020204030204" pitchFamily="34" charset="0"/>
              </a:rPr>
              <a:t>monitoreamiento</a:t>
            </a:r>
            <a:r>
              <a:rPr lang="es-CO" sz="1500" dirty="0">
                <a:solidFill>
                  <a:srgbClr val="000000"/>
                </a:solidFill>
                <a:latin typeface="Calibri (Cuerpo)"/>
                <a:ea typeface="Calibri" panose="020F0502020204030204" pitchFamily="34" charset="0"/>
                <a:cs typeface="Calibri" panose="020F0502020204030204" pitchFamily="34" charset="0"/>
              </a:rPr>
              <a:t> sobre una impresora 3D.</a:t>
            </a:r>
            <a:endParaRPr lang="es-CO" sz="1500" dirty="0">
              <a:effectLst/>
              <a:latin typeface="Calibri (Cuerpo)"/>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63124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a:bodyPr>
          <a:lstStyle/>
          <a:p>
            <a:r>
              <a:rPr lang="es-CO" sz="3800" dirty="0"/>
              <a:t>4. Trabajos relacionados</a:t>
            </a:r>
          </a:p>
        </p:txBody>
      </p:sp>
      <p:sp>
        <p:nvSpPr>
          <p:cNvPr id="3" name="Rectángulo 2">
            <a:extLst>
              <a:ext uri="{FF2B5EF4-FFF2-40B4-BE49-F238E27FC236}">
                <a16:creationId xmlns:a16="http://schemas.microsoft.com/office/drawing/2014/main" id="{1DFFF6B1-6295-4E68-937D-5F99CA583F35}"/>
              </a:ext>
            </a:extLst>
          </p:cNvPr>
          <p:cNvSpPr/>
          <p:nvPr/>
        </p:nvSpPr>
        <p:spPr>
          <a:xfrm>
            <a:off x="462582" y="1720840"/>
            <a:ext cx="11266836" cy="3416320"/>
          </a:xfrm>
          <a:prstGeom prst="rect">
            <a:avLst/>
          </a:prstGeom>
        </p:spPr>
        <p:txBody>
          <a:bodyPr wrap="square">
            <a:spAutoFit/>
          </a:bodyPr>
          <a:lstStyle/>
          <a:p>
            <a:pPr marL="342900" indent="-342900" algn="just">
              <a:buFont typeface="Arial" panose="020B0604020202020204" pitchFamily="34" charset="0"/>
              <a:buChar char="•"/>
            </a:pPr>
            <a:r>
              <a:rPr lang="es-419" dirty="0"/>
              <a:t>Como parte del proyecto técnico entre NCDMM, AMT, </a:t>
            </a:r>
            <a:r>
              <a:rPr lang="es-419" dirty="0" err="1"/>
              <a:t>MTConnect</a:t>
            </a:r>
            <a:r>
              <a:rPr lang="es-419" dirty="0"/>
              <a:t> </a:t>
            </a:r>
            <a:r>
              <a:rPr lang="es-419" dirty="0" err="1"/>
              <a:t>Institute</a:t>
            </a:r>
            <a:r>
              <a:rPr lang="es-419" dirty="0"/>
              <a:t> y MAYA </a:t>
            </a:r>
            <a:r>
              <a:rPr lang="es-419" dirty="0" err="1"/>
              <a:t>Design</a:t>
            </a:r>
            <a:r>
              <a:rPr lang="es-419" dirty="0"/>
              <a:t>, se desarrolló una aplicación de software </a:t>
            </a:r>
            <a:r>
              <a:rPr lang="es-419" dirty="0" err="1"/>
              <a:t>MTConnect</a:t>
            </a:r>
            <a:r>
              <a:rPr lang="es-419" dirty="0"/>
              <a:t> Adaptador-Agente escrita en Python para que el fabricante de impresoras 3D comerciales </a:t>
            </a:r>
            <a:r>
              <a:rPr lang="es-419" dirty="0" err="1"/>
              <a:t>Makerbot</a:t>
            </a:r>
            <a:r>
              <a:rPr lang="es-419" dirty="0"/>
              <a:t> examine una posible implementación de </a:t>
            </a:r>
            <a:r>
              <a:rPr lang="es-419" dirty="0" err="1"/>
              <a:t>MTConnect</a:t>
            </a:r>
            <a:r>
              <a:rPr lang="es-419" dirty="0"/>
              <a:t> en sus máquinas [1]. </a:t>
            </a:r>
          </a:p>
          <a:p>
            <a:pPr marL="342900" indent="-342900" algn="just">
              <a:buFont typeface="Arial" panose="020B0604020202020204" pitchFamily="34" charset="0"/>
              <a:buChar char="•"/>
            </a:pPr>
            <a:r>
              <a:rPr lang="es-419" dirty="0"/>
              <a:t>Liu et al. [2] propusieron la implementación del protocolo </a:t>
            </a:r>
            <a:r>
              <a:rPr lang="es-419" dirty="0" err="1"/>
              <a:t>MTConnect</a:t>
            </a:r>
            <a:r>
              <a:rPr lang="es-419" dirty="0"/>
              <a:t> </a:t>
            </a:r>
            <a:r>
              <a:rPr lang="es-419" dirty="0" err="1"/>
              <a:t>RESTful</a:t>
            </a:r>
            <a:r>
              <a:rPr lang="es-419" dirty="0"/>
              <a:t> para monitorear impresoras 3D basadas de código abierto en una red cibernética de manufactura en la nube. Su solución es un combo Adaptador-Agente </a:t>
            </a:r>
            <a:r>
              <a:rPr lang="es-419" dirty="0" err="1"/>
              <a:t>MTConnect</a:t>
            </a:r>
            <a:r>
              <a:rPr lang="es-419" dirty="0"/>
              <a:t> implementado en una impresora 3D con un controlador de tecnología </a:t>
            </a:r>
            <a:r>
              <a:rPr lang="es-419" dirty="0" err="1"/>
              <a:t>Rapsberry</a:t>
            </a:r>
            <a:r>
              <a:rPr lang="es-419" dirty="0"/>
              <a:t>. Una evolución de ese trabajo ha sido presentado en [3]. </a:t>
            </a:r>
          </a:p>
          <a:p>
            <a:pPr marL="342900" indent="-342900" algn="just">
              <a:buFont typeface="Arial" panose="020B0604020202020204" pitchFamily="34" charset="0"/>
              <a:buChar char="•"/>
            </a:pPr>
            <a:r>
              <a:rPr lang="es-419" dirty="0"/>
              <a:t>En otro trabajo, [5] propuso un método para construir </a:t>
            </a:r>
            <a:r>
              <a:rPr lang="es-419" i="1" dirty="0"/>
              <a:t>Digital </a:t>
            </a:r>
            <a:r>
              <a:rPr lang="es-419" i="1" dirty="0" err="1"/>
              <a:t>Twins</a:t>
            </a:r>
            <a:r>
              <a:rPr lang="es-419" dirty="0"/>
              <a:t> de un tipo de impresora 3D utilizando un modelo de información basado en </a:t>
            </a:r>
            <a:r>
              <a:rPr lang="es-419" dirty="0" err="1"/>
              <a:t>MTConnect</a:t>
            </a:r>
            <a:r>
              <a:rPr lang="es-419" dirty="0"/>
              <a:t>. Estas soluciones se implementaron en máquinas con controlador de tecnología Raspberry.</a:t>
            </a:r>
          </a:p>
          <a:p>
            <a:pPr marL="342900" indent="-342900" algn="just">
              <a:buFont typeface="Arial" panose="020B0604020202020204" pitchFamily="34" charset="0"/>
              <a:buChar char="•"/>
            </a:pPr>
            <a:r>
              <a:rPr lang="es-419" dirty="0"/>
              <a:t>Recientemente, </a:t>
            </a:r>
            <a:r>
              <a:rPr lang="es-419" dirty="0" err="1"/>
              <a:t>Stratasys</a:t>
            </a:r>
            <a:r>
              <a:rPr lang="es-419" dirty="0"/>
              <a:t> también decidió incorporar en sus máquinas soluciones de sistemas compatibles con </a:t>
            </a:r>
            <a:r>
              <a:rPr lang="es-419" dirty="0" err="1"/>
              <a:t>MTConnect</a:t>
            </a:r>
            <a:r>
              <a:rPr lang="es-419" dirty="0"/>
              <a:t> para la Industria 4.0 [6].</a:t>
            </a:r>
            <a:endParaRPr lang="es-CO" b="1" dirty="0"/>
          </a:p>
        </p:txBody>
      </p:sp>
    </p:spTree>
    <p:extLst>
      <p:ext uri="{BB962C8B-B14F-4D97-AF65-F5344CB8AC3E}">
        <p14:creationId xmlns:p14="http://schemas.microsoft.com/office/powerpoint/2010/main" val="683317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5. Metodología de diseño		</a:t>
            </a:r>
            <a:r>
              <a:rPr lang="es-CO" sz="3600" dirty="0"/>
              <a:t>-Diseño del </a:t>
            </a:r>
            <a:r>
              <a:rPr lang="es-CO" sz="3600" dirty="0" err="1"/>
              <a:t>framework</a:t>
            </a:r>
            <a:br>
              <a:rPr lang="es-CO" sz="3600" dirty="0"/>
            </a:br>
            <a:r>
              <a:rPr lang="es-CO" sz="3600" dirty="0"/>
              <a:t>QFD (</a:t>
            </a:r>
            <a:r>
              <a:rPr lang="es-419" sz="3600" i="1" dirty="0" err="1"/>
              <a:t>Quality</a:t>
            </a:r>
            <a:r>
              <a:rPr lang="es-419" sz="3600" i="1" dirty="0"/>
              <a:t> </a:t>
            </a:r>
            <a:r>
              <a:rPr lang="es-419" sz="3600" i="1" dirty="0" err="1"/>
              <a:t>Function</a:t>
            </a:r>
            <a:r>
              <a:rPr lang="es-419" sz="3600" i="1" dirty="0"/>
              <a:t> </a:t>
            </a:r>
            <a:r>
              <a:rPr lang="es-419" sz="3600" i="1" dirty="0" err="1"/>
              <a:t>Deployment</a:t>
            </a:r>
            <a:r>
              <a:rPr lang="es-CO" sz="3600" dirty="0"/>
              <a:t>)</a:t>
            </a:r>
            <a:endParaRPr lang="es-CO" sz="3800" dirty="0"/>
          </a:p>
        </p:txBody>
      </p:sp>
      <p:graphicFrame>
        <p:nvGraphicFramePr>
          <p:cNvPr id="3" name="Tabla 2">
            <a:extLst>
              <a:ext uri="{FF2B5EF4-FFF2-40B4-BE49-F238E27FC236}">
                <a16:creationId xmlns:a16="http://schemas.microsoft.com/office/drawing/2014/main" id="{4FF04948-21DF-41FF-A465-58A9A1F8FF11}"/>
              </a:ext>
            </a:extLst>
          </p:cNvPr>
          <p:cNvGraphicFramePr>
            <a:graphicFrameLocks noGrp="1"/>
          </p:cNvGraphicFramePr>
          <p:nvPr>
            <p:extLst>
              <p:ext uri="{D42A27DB-BD31-4B8C-83A1-F6EECF244321}">
                <p14:modId xmlns:p14="http://schemas.microsoft.com/office/powerpoint/2010/main" val="505670172"/>
              </p:ext>
            </p:extLst>
          </p:nvPr>
        </p:nvGraphicFramePr>
        <p:xfrm>
          <a:off x="1627738" y="1680322"/>
          <a:ext cx="8185288" cy="4081671"/>
        </p:xfrm>
        <a:graphic>
          <a:graphicData uri="http://schemas.openxmlformats.org/drawingml/2006/table">
            <a:tbl>
              <a:tblPr firstRow="1" firstCol="1" bandRow="1">
                <a:tableStyleId>{5C22544A-7EE6-4342-B048-85BDC9FD1C3A}</a:tableStyleId>
              </a:tblPr>
              <a:tblGrid>
                <a:gridCol w="1745911">
                  <a:extLst>
                    <a:ext uri="{9D8B030D-6E8A-4147-A177-3AD203B41FA5}">
                      <a16:colId xmlns:a16="http://schemas.microsoft.com/office/drawing/2014/main" val="2144524510"/>
                    </a:ext>
                  </a:extLst>
                </a:gridCol>
                <a:gridCol w="5008713">
                  <a:extLst>
                    <a:ext uri="{9D8B030D-6E8A-4147-A177-3AD203B41FA5}">
                      <a16:colId xmlns:a16="http://schemas.microsoft.com/office/drawing/2014/main" val="2417019212"/>
                    </a:ext>
                  </a:extLst>
                </a:gridCol>
                <a:gridCol w="1430664">
                  <a:extLst>
                    <a:ext uri="{9D8B030D-6E8A-4147-A177-3AD203B41FA5}">
                      <a16:colId xmlns:a16="http://schemas.microsoft.com/office/drawing/2014/main" val="627604902"/>
                    </a:ext>
                  </a:extLst>
                </a:gridCol>
              </a:tblGrid>
              <a:tr h="486018">
                <a:tc>
                  <a:txBody>
                    <a:bodyPr/>
                    <a:lstStyle/>
                    <a:p>
                      <a:pPr indent="-635" algn="ctr" fontAlgn="auto">
                        <a:lnSpc>
                          <a:spcPct val="107000"/>
                        </a:lnSpc>
                        <a:spcAft>
                          <a:spcPts val="0"/>
                        </a:spcAft>
                      </a:pPr>
                      <a:r>
                        <a:rPr lang="es-419" sz="1100">
                          <a:effectLst/>
                        </a:rPr>
                        <a:t>Requerimientos de usuario</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Descripción</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Importancia</a:t>
                      </a:r>
                      <a:endParaRPr lang="es-CO" sz="1100">
                        <a:effectLst/>
                      </a:endParaRPr>
                    </a:p>
                    <a:p>
                      <a:pPr indent="-635" algn="ctr" fontAlgn="auto">
                        <a:lnSpc>
                          <a:spcPct val="107000"/>
                        </a:lnSpc>
                        <a:spcAft>
                          <a:spcPts val="0"/>
                        </a:spcAft>
                      </a:pPr>
                      <a:r>
                        <a:rPr lang="es-419" sz="1100">
                          <a:effectLst/>
                        </a:rPr>
                        <a:t>Relativa</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192661601"/>
                  </a:ext>
                </a:extLst>
              </a:tr>
              <a:tr h="486018">
                <a:tc>
                  <a:txBody>
                    <a:bodyPr/>
                    <a:lstStyle/>
                    <a:p>
                      <a:pPr indent="-635" algn="ctr" fontAlgn="auto">
                        <a:lnSpc>
                          <a:spcPct val="107000"/>
                        </a:lnSpc>
                        <a:spcAft>
                          <a:spcPts val="0"/>
                        </a:spcAft>
                      </a:pPr>
                      <a:r>
                        <a:rPr lang="es-419" sz="1100">
                          <a:effectLst/>
                        </a:rPr>
                        <a:t>RU-1</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Mostrar datos del proceso de impresión como temperaturas, posiciones, filamento, etc.</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853556138"/>
                  </a:ext>
                </a:extLst>
              </a:tr>
              <a:tr h="237511">
                <a:tc>
                  <a:txBody>
                    <a:bodyPr/>
                    <a:lstStyle/>
                    <a:p>
                      <a:pPr indent="-635" algn="ctr" fontAlgn="auto">
                        <a:lnSpc>
                          <a:spcPct val="107000"/>
                        </a:lnSpc>
                        <a:spcAft>
                          <a:spcPts val="0"/>
                        </a:spcAft>
                      </a:pPr>
                      <a:r>
                        <a:rPr lang="es-419" sz="1100">
                          <a:effectLst/>
                        </a:rPr>
                        <a:t>RU-2</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Mostrar ítems de datos disponibles de la máquina</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4</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903830686"/>
                  </a:ext>
                </a:extLst>
              </a:tr>
              <a:tr h="237511">
                <a:tc>
                  <a:txBody>
                    <a:bodyPr/>
                    <a:lstStyle/>
                    <a:p>
                      <a:pPr indent="-635" algn="ctr" fontAlgn="auto">
                        <a:lnSpc>
                          <a:spcPct val="107000"/>
                        </a:lnSpc>
                        <a:spcAft>
                          <a:spcPts val="0"/>
                        </a:spcAft>
                      </a:pPr>
                      <a:r>
                        <a:rPr lang="es-419" sz="1100">
                          <a:effectLst/>
                        </a:rPr>
                        <a:t>RU-3</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Reportar status de la máquina en tiempo real</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46089691"/>
                  </a:ext>
                </a:extLst>
              </a:tr>
              <a:tr h="237511">
                <a:tc>
                  <a:txBody>
                    <a:bodyPr/>
                    <a:lstStyle/>
                    <a:p>
                      <a:pPr indent="-635" algn="ctr" fontAlgn="auto">
                        <a:lnSpc>
                          <a:spcPct val="107000"/>
                        </a:lnSpc>
                        <a:spcAft>
                          <a:spcPts val="0"/>
                        </a:spcAft>
                      </a:pPr>
                      <a:r>
                        <a:rPr lang="es-419" sz="1100">
                          <a:effectLst/>
                        </a:rPr>
                        <a:t>RU-4</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Permitir conexión de máquinas RepRap a internet</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020641111"/>
                  </a:ext>
                </a:extLst>
              </a:tr>
              <a:tr h="237511">
                <a:tc>
                  <a:txBody>
                    <a:bodyPr/>
                    <a:lstStyle/>
                    <a:p>
                      <a:pPr indent="-635" algn="ctr" fontAlgn="auto">
                        <a:lnSpc>
                          <a:spcPct val="107000"/>
                        </a:lnSpc>
                        <a:spcAft>
                          <a:spcPts val="0"/>
                        </a:spcAft>
                      </a:pPr>
                      <a:r>
                        <a:rPr lang="es-419" sz="1100">
                          <a:effectLst/>
                        </a:rPr>
                        <a:t>RU-5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Buena estabilidad de la comunicación</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4</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325060819"/>
                  </a:ext>
                </a:extLst>
              </a:tr>
              <a:tr h="237511">
                <a:tc>
                  <a:txBody>
                    <a:bodyPr/>
                    <a:lstStyle/>
                    <a:p>
                      <a:pPr indent="-635" algn="ctr" fontAlgn="auto">
                        <a:lnSpc>
                          <a:spcPct val="107000"/>
                        </a:lnSpc>
                        <a:spcAft>
                          <a:spcPts val="0"/>
                        </a:spcAft>
                      </a:pPr>
                      <a:r>
                        <a:rPr lang="es-419" sz="1100">
                          <a:effectLst/>
                        </a:rPr>
                        <a:t>RU-6</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Mantener seguridad de los datos</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4196201866"/>
                  </a:ext>
                </a:extLst>
              </a:tr>
              <a:tr h="237511">
                <a:tc>
                  <a:txBody>
                    <a:bodyPr/>
                    <a:lstStyle/>
                    <a:p>
                      <a:pPr indent="-635" algn="ctr" fontAlgn="auto">
                        <a:lnSpc>
                          <a:spcPct val="107000"/>
                        </a:lnSpc>
                        <a:spcAft>
                          <a:spcPts val="0"/>
                        </a:spcAft>
                      </a:pPr>
                      <a:r>
                        <a:rPr lang="es-419" sz="1100">
                          <a:effectLst/>
                        </a:rPr>
                        <a:t>RU-7</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Tener un cliente web compatible</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3</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680639074"/>
                  </a:ext>
                </a:extLst>
              </a:tr>
              <a:tr h="237511">
                <a:tc>
                  <a:txBody>
                    <a:bodyPr/>
                    <a:lstStyle/>
                    <a:p>
                      <a:pPr indent="-635" algn="ctr" fontAlgn="auto">
                        <a:lnSpc>
                          <a:spcPct val="107000"/>
                        </a:lnSpc>
                        <a:spcAft>
                          <a:spcPts val="0"/>
                        </a:spcAft>
                      </a:pPr>
                      <a:r>
                        <a:rPr lang="es-419" sz="1100">
                          <a:effectLst/>
                        </a:rPr>
                        <a:t>RU-8</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Interfaz de usuario amigable</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3</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832264608"/>
                  </a:ext>
                </a:extLst>
              </a:tr>
              <a:tr h="237511">
                <a:tc>
                  <a:txBody>
                    <a:bodyPr/>
                    <a:lstStyle/>
                    <a:p>
                      <a:pPr indent="-635" algn="ctr" fontAlgn="auto">
                        <a:lnSpc>
                          <a:spcPct val="107000"/>
                        </a:lnSpc>
                        <a:spcAft>
                          <a:spcPts val="0"/>
                        </a:spcAft>
                      </a:pPr>
                      <a:r>
                        <a:rPr lang="es-419" sz="1100">
                          <a:effectLst/>
                        </a:rPr>
                        <a:t>RU-9</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Bajo costo de adecuación en impresoras 3D RepRap</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4</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576071451"/>
                  </a:ext>
                </a:extLst>
              </a:tr>
              <a:tr h="486018">
                <a:tc>
                  <a:txBody>
                    <a:bodyPr/>
                    <a:lstStyle/>
                    <a:p>
                      <a:pPr indent="-635" algn="ctr" fontAlgn="auto">
                        <a:lnSpc>
                          <a:spcPct val="107000"/>
                        </a:lnSpc>
                        <a:spcAft>
                          <a:spcPts val="0"/>
                        </a:spcAft>
                      </a:pPr>
                      <a:r>
                        <a:rPr lang="es-419" sz="1100">
                          <a:effectLst/>
                        </a:rPr>
                        <a:t>RU-10</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Que almacene los datos recolectados y los permita descargar a manera de reporte en formato CSV o XLSX</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3</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526689900"/>
                  </a:ext>
                </a:extLst>
              </a:tr>
              <a:tr h="486018">
                <a:tc>
                  <a:txBody>
                    <a:bodyPr/>
                    <a:lstStyle/>
                    <a:p>
                      <a:pPr indent="-635" algn="ctr" fontAlgn="auto">
                        <a:lnSpc>
                          <a:spcPct val="107000"/>
                        </a:lnSpc>
                        <a:spcAft>
                          <a:spcPts val="0"/>
                        </a:spcAft>
                      </a:pPr>
                      <a:r>
                        <a:rPr lang="es-419" sz="1100">
                          <a:effectLst/>
                        </a:rPr>
                        <a:t>RU-11</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Que esté disponible en la web para uso común (Open Source)</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a:effectLst/>
                        </a:rPr>
                        <a:t>2</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652192146"/>
                  </a:ext>
                </a:extLst>
              </a:tr>
              <a:tr h="237511">
                <a:tc>
                  <a:txBody>
                    <a:bodyPr/>
                    <a:lstStyle/>
                    <a:p>
                      <a:pPr indent="-635" algn="ctr" fontAlgn="auto">
                        <a:lnSpc>
                          <a:spcPct val="107000"/>
                        </a:lnSpc>
                        <a:spcAft>
                          <a:spcPts val="0"/>
                        </a:spcAft>
                      </a:pPr>
                      <a:r>
                        <a:rPr lang="es-419" sz="1100">
                          <a:effectLst/>
                        </a:rPr>
                        <a:t>RU-12</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Simple de implementar en laboratorio</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dirty="0">
                          <a:effectLst/>
                        </a:rPr>
                        <a:t>3</a:t>
                      </a:r>
                      <a:endParaRPr lang="es-CO" sz="1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872917583"/>
                  </a:ext>
                </a:extLst>
              </a:tr>
            </a:tbl>
          </a:graphicData>
        </a:graphic>
      </p:graphicFrame>
      <p:sp>
        <p:nvSpPr>
          <p:cNvPr id="4" name="Rectángulo 3">
            <a:extLst>
              <a:ext uri="{FF2B5EF4-FFF2-40B4-BE49-F238E27FC236}">
                <a16:creationId xmlns:a16="http://schemas.microsoft.com/office/drawing/2014/main" id="{10789BEF-1C72-41B4-A10D-C943504D6B28}"/>
              </a:ext>
            </a:extLst>
          </p:cNvPr>
          <p:cNvSpPr/>
          <p:nvPr/>
        </p:nvSpPr>
        <p:spPr>
          <a:xfrm>
            <a:off x="2355364" y="5878362"/>
            <a:ext cx="6730035" cy="369332"/>
          </a:xfrm>
          <a:prstGeom prst="rect">
            <a:avLst/>
          </a:prstGeom>
        </p:spPr>
        <p:txBody>
          <a:bodyPr wrap="square">
            <a:spAutoFit/>
          </a:bodyPr>
          <a:lstStyle/>
          <a:p>
            <a:r>
              <a:rPr lang="es-419" dirty="0">
                <a:latin typeface="Arial" panose="020B0604020202020204" pitchFamily="34" charset="0"/>
                <a:ea typeface="Calibri" panose="020F0502020204030204" pitchFamily="34" charset="0"/>
              </a:rPr>
              <a:t>Lista de requerimientos de usuario para el diseño del </a:t>
            </a:r>
            <a:r>
              <a:rPr lang="es-419" dirty="0" err="1">
                <a:latin typeface="Arial" panose="020B0604020202020204" pitchFamily="34" charset="0"/>
                <a:ea typeface="Calibri" panose="020F0502020204030204" pitchFamily="34" charset="0"/>
              </a:rPr>
              <a:t>framework</a:t>
            </a:r>
            <a:endParaRPr lang="es-CO" dirty="0"/>
          </a:p>
        </p:txBody>
      </p:sp>
    </p:spTree>
    <p:extLst>
      <p:ext uri="{BB962C8B-B14F-4D97-AF65-F5344CB8AC3E}">
        <p14:creationId xmlns:p14="http://schemas.microsoft.com/office/powerpoint/2010/main" val="4217546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1" y="416419"/>
            <a:ext cx="10515600" cy="679588"/>
          </a:xfrm>
        </p:spPr>
        <p:txBody>
          <a:bodyPr>
            <a:normAutofit/>
          </a:bodyPr>
          <a:lstStyle/>
          <a:p>
            <a:r>
              <a:rPr lang="es-CO" sz="3800" dirty="0"/>
              <a:t>5. Metodología de diseño		</a:t>
            </a:r>
          </a:p>
        </p:txBody>
      </p:sp>
      <p:sp>
        <p:nvSpPr>
          <p:cNvPr id="4" name="Rectángulo 3">
            <a:extLst>
              <a:ext uri="{FF2B5EF4-FFF2-40B4-BE49-F238E27FC236}">
                <a16:creationId xmlns:a16="http://schemas.microsoft.com/office/drawing/2014/main" id="{10789BEF-1C72-41B4-A10D-C943504D6B28}"/>
              </a:ext>
            </a:extLst>
          </p:cNvPr>
          <p:cNvSpPr/>
          <p:nvPr/>
        </p:nvSpPr>
        <p:spPr>
          <a:xfrm>
            <a:off x="3037851" y="5901499"/>
            <a:ext cx="5365061" cy="369332"/>
          </a:xfrm>
          <a:prstGeom prst="rect">
            <a:avLst/>
          </a:prstGeom>
        </p:spPr>
        <p:txBody>
          <a:bodyPr wrap="square">
            <a:spAutoFit/>
          </a:bodyPr>
          <a:lstStyle/>
          <a:p>
            <a:r>
              <a:rPr lang="es-419" dirty="0"/>
              <a:t>Parámetros de diseño seleccionados para el </a:t>
            </a:r>
            <a:r>
              <a:rPr lang="es-419" dirty="0" err="1"/>
              <a:t>framework</a:t>
            </a:r>
            <a:endParaRPr lang="es-CO" dirty="0"/>
          </a:p>
        </p:txBody>
      </p:sp>
      <p:graphicFrame>
        <p:nvGraphicFramePr>
          <p:cNvPr id="5" name="Tabla 4">
            <a:extLst>
              <a:ext uri="{FF2B5EF4-FFF2-40B4-BE49-F238E27FC236}">
                <a16:creationId xmlns:a16="http://schemas.microsoft.com/office/drawing/2014/main" id="{D47DAB88-F0B2-4A2B-BA58-1B5580E04819}"/>
              </a:ext>
            </a:extLst>
          </p:cNvPr>
          <p:cNvGraphicFramePr>
            <a:graphicFrameLocks noGrp="1"/>
          </p:cNvGraphicFramePr>
          <p:nvPr>
            <p:extLst>
              <p:ext uri="{D42A27DB-BD31-4B8C-83A1-F6EECF244321}">
                <p14:modId xmlns:p14="http://schemas.microsoft.com/office/powerpoint/2010/main" val="2626577043"/>
              </p:ext>
            </p:extLst>
          </p:nvPr>
        </p:nvGraphicFramePr>
        <p:xfrm>
          <a:off x="2605087" y="1630021"/>
          <a:ext cx="6981825" cy="4131972"/>
        </p:xfrm>
        <a:graphic>
          <a:graphicData uri="http://schemas.openxmlformats.org/drawingml/2006/table">
            <a:tbl>
              <a:tblPr firstRow="1" firstCol="1" bandRow="1">
                <a:tableStyleId>{5C22544A-7EE6-4342-B048-85BDC9FD1C3A}</a:tableStyleId>
              </a:tblPr>
              <a:tblGrid>
                <a:gridCol w="1606204">
                  <a:extLst>
                    <a:ext uri="{9D8B030D-6E8A-4147-A177-3AD203B41FA5}">
                      <a16:colId xmlns:a16="http://schemas.microsoft.com/office/drawing/2014/main" val="1304270594"/>
                    </a:ext>
                  </a:extLst>
                </a:gridCol>
                <a:gridCol w="5375621">
                  <a:extLst>
                    <a:ext uri="{9D8B030D-6E8A-4147-A177-3AD203B41FA5}">
                      <a16:colId xmlns:a16="http://schemas.microsoft.com/office/drawing/2014/main" val="2635188148"/>
                    </a:ext>
                  </a:extLst>
                </a:gridCol>
              </a:tblGrid>
              <a:tr h="558513">
                <a:tc>
                  <a:txBody>
                    <a:bodyPr/>
                    <a:lstStyle/>
                    <a:p>
                      <a:pPr indent="-635" algn="ctr" fontAlgn="auto">
                        <a:lnSpc>
                          <a:spcPct val="107000"/>
                        </a:lnSpc>
                        <a:spcAft>
                          <a:spcPts val="0"/>
                        </a:spcAft>
                      </a:pPr>
                      <a:r>
                        <a:rPr lang="es-419" sz="1100">
                          <a:effectLst/>
                        </a:rPr>
                        <a:t>Parámetros de diseño</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ctr" fontAlgn="auto">
                        <a:lnSpc>
                          <a:spcPct val="107000"/>
                        </a:lnSpc>
                        <a:spcAft>
                          <a:spcPts val="0"/>
                        </a:spcAft>
                      </a:pPr>
                      <a:r>
                        <a:rPr lang="es-419" sz="1100" dirty="0">
                          <a:effectLst/>
                        </a:rPr>
                        <a:t>Descripción</a:t>
                      </a:r>
                      <a:endParaRPr lang="es-CO" sz="1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954047283"/>
                  </a:ext>
                </a:extLst>
              </a:tr>
              <a:tr h="558513">
                <a:tc>
                  <a:txBody>
                    <a:bodyPr/>
                    <a:lstStyle/>
                    <a:p>
                      <a:pPr indent="-635" algn="ctr" fontAlgn="auto">
                        <a:lnSpc>
                          <a:spcPct val="107000"/>
                        </a:lnSpc>
                        <a:spcAft>
                          <a:spcPts val="0"/>
                        </a:spcAft>
                      </a:pPr>
                      <a:r>
                        <a:rPr lang="es-419" sz="1100">
                          <a:effectLst/>
                        </a:rPr>
                        <a:t>PD-1</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dirty="0">
                          <a:effectLst/>
                        </a:rPr>
                        <a:t>Protocolo de información estándar para recolección y publicación de datos de impresión 3D vía internet.</a:t>
                      </a:r>
                      <a:endParaRPr lang="es-CO" sz="1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4253023440"/>
                  </a:ext>
                </a:extLst>
              </a:tr>
              <a:tr h="272937">
                <a:tc>
                  <a:txBody>
                    <a:bodyPr/>
                    <a:lstStyle/>
                    <a:p>
                      <a:pPr indent="-635" algn="ctr" fontAlgn="auto">
                        <a:lnSpc>
                          <a:spcPct val="107000"/>
                        </a:lnSpc>
                        <a:spcAft>
                          <a:spcPts val="0"/>
                        </a:spcAft>
                      </a:pPr>
                      <a:r>
                        <a:rPr lang="es-419" sz="1100">
                          <a:effectLst/>
                        </a:rPr>
                        <a:t>PD-2</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Modelo de información de la máquina</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194461221"/>
                  </a:ext>
                </a:extLst>
              </a:tr>
              <a:tr h="272937">
                <a:tc>
                  <a:txBody>
                    <a:bodyPr/>
                    <a:lstStyle/>
                    <a:p>
                      <a:pPr indent="-635" algn="ctr" fontAlgn="auto">
                        <a:lnSpc>
                          <a:spcPct val="107000"/>
                        </a:lnSpc>
                        <a:spcAft>
                          <a:spcPts val="0"/>
                        </a:spcAft>
                      </a:pPr>
                      <a:r>
                        <a:rPr lang="es-419" sz="1100">
                          <a:effectLst/>
                        </a:rPr>
                        <a:t>PD-3</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Envío de información en tiempo real</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15331797"/>
                  </a:ext>
                </a:extLst>
              </a:tr>
              <a:tr h="272937">
                <a:tc>
                  <a:txBody>
                    <a:bodyPr/>
                    <a:lstStyle/>
                    <a:p>
                      <a:pPr indent="-635" algn="ctr" fontAlgn="auto">
                        <a:lnSpc>
                          <a:spcPct val="107000"/>
                        </a:lnSpc>
                        <a:spcAft>
                          <a:spcPts val="0"/>
                        </a:spcAft>
                      </a:pPr>
                      <a:r>
                        <a:rPr lang="es-419" sz="1100">
                          <a:effectLst/>
                        </a:rPr>
                        <a:t>PD-4</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Adicionar un canal de comunicación basado en TCP/IP</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412715735"/>
                  </a:ext>
                </a:extLst>
              </a:tr>
              <a:tr h="272937">
                <a:tc>
                  <a:txBody>
                    <a:bodyPr/>
                    <a:lstStyle/>
                    <a:p>
                      <a:pPr indent="-635" algn="ctr" fontAlgn="auto">
                        <a:lnSpc>
                          <a:spcPct val="107000"/>
                        </a:lnSpc>
                        <a:spcAft>
                          <a:spcPts val="0"/>
                        </a:spcAft>
                      </a:pPr>
                      <a:r>
                        <a:rPr lang="es-419" sz="1100">
                          <a:effectLst/>
                        </a:rPr>
                        <a:t>PD-5</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Protocolo de comunicación de solo lectura</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867592377"/>
                  </a:ext>
                </a:extLst>
              </a:tr>
              <a:tr h="558513">
                <a:tc>
                  <a:txBody>
                    <a:bodyPr/>
                    <a:lstStyle/>
                    <a:p>
                      <a:pPr indent="-635" algn="ctr" fontAlgn="auto">
                        <a:lnSpc>
                          <a:spcPct val="107000"/>
                        </a:lnSpc>
                        <a:spcAft>
                          <a:spcPts val="0"/>
                        </a:spcAft>
                      </a:pPr>
                      <a:r>
                        <a:rPr lang="es-419" sz="1100">
                          <a:effectLst/>
                        </a:rPr>
                        <a:t>PD-6</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Aplicación web con capacidad de hacer requerimientos de información sobre la máquina y el proceso de impresión 3D</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917605233"/>
                  </a:ext>
                </a:extLst>
              </a:tr>
              <a:tr h="272937">
                <a:tc>
                  <a:txBody>
                    <a:bodyPr/>
                    <a:lstStyle/>
                    <a:p>
                      <a:pPr indent="-635" algn="ctr" fontAlgn="auto">
                        <a:lnSpc>
                          <a:spcPct val="107000"/>
                        </a:lnSpc>
                        <a:spcAft>
                          <a:spcPts val="0"/>
                        </a:spcAft>
                      </a:pPr>
                      <a:r>
                        <a:rPr lang="es-419" sz="1100">
                          <a:effectLst/>
                        </a:rPr>
                        <a:t>PD-7</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Interfaz de gráfica de usuario</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76769182"/>
                  </a:ext>
                </a:extLst>
              </a:tr>
              <a:tr h="272937">
                <a:tc>
                  <a:txBody>
                    <a:bodyPr/>
                    <a:lstStyle/>
                    <a:p>
                      <a:pPr indent="-635" algn="ctr" fontAlgn="auto">
                        <a:lnSpc>
                          <a:spcPct val="107000"/>
                        </a:lnSpc>
                        <a:spcAft>
                          <a:spcPts val="0"/>
                        </a:spcAft>
                      </a:pPr>
                      <a:r>
                        <a:rPr lang="es-419" sz="1100">
                          <a:effectLst/>
                        </a:rPr>
                        <a:t>PD-8</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Costo de desarrollo del framework</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551143026"/>
                  </a:ext>
                </a:extLst>
              </a:tr>
              <a:tr h="272937">
                <a:tc>
                  <a:txBody>
                    <a:bodyPr/>
                    <a:lstStyle/>
                    <a:p>
                      <a:pPr indent="-635" algn="ctr" fontAlgn="auto">
                        <a:lnSpc>
                          <a:spcPct val="107000"/>
                        </a:lnSpc>
                        <a:spcAft>
                          <a:spcPts val="0"/>
                        </a:spcAft>
                      </a:pPr>
                      <a:r>
                        <a:rPr lang="es-419" sz="1100">
                          <a:effectLst/>
                        </a:rPr>
                        <a:t>PD-9</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Base de datos</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46054164"/>
                  </a:ext>
                </a:extLst>
              </a:tr>
              <a:tr h="272937">
                <a:tc>
                  <a:txBody>
                    <a:bodyPr/>
                    <a:lstStyle/>
                    <a:p>
                      <a:pPr indent="-635" algn="ctr" fontAlgn="auto">
                        <a:lnSpc>
                          <a:spcPct val="107000"/>
                        </a:lnSpc>
                        <a:spcAft>
                          <a:spcPts val="0"/>
                        </a:spcAft>
                      </a:pPr>
                      <a:r>
                        <a:rPr lang="es-419" sz="1100">
                          <a:effectLst/>
                        </a:rPr>
                        <a:t>PD-10</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a:effectLst/>
                        </a:rPr>
                        <a:t>Material disponible en repositorio en la web</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645312097"/>
                  </a:ext>
                </a:extLst>
              </a:tr>
              <a:tr h="272937">
                <a:tc>
                  <a:txBody>
                    <a:bodyPr/>
                    <a:lstStyle/>
                    <a:p>
                      <a:pPr indent="-635" algn="ctr" fontAlgn="auto">
                        <a:lnSpc>
                          <a:spcPct val="107000"/>
                        </a:lnSpc>
                        <a:spcAft>
                          <a:spcPts val="0"/>
                        </a:spcAft>
                      </a:pPr>
                      <a:r>
                        <a:rPr lang="es-419" sz="1100">
                          <a:effectLst/>
                        </a:rPr>
                        <a:t>PD-11</a:t>
                      </a:r>
                      <a:endParaRPr lang="es-CO" sz="11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635" algn="just" fontAlgn="auto">
                        <a:lnSpc>
                          <a:spcPct val="107000"/>
                        </a:lnSpc>
                        <a:spcAft>
                          <a:spcPts val="0"/>
                        </a:spcAft>
                      </a:pPr>
                      <a:r>
                        <a:rPr lang="es-419" sz="1100" dirty="0">
                          <a:effectLst/>
                        </a:rPr>
                        <a:t>Configuraciones accesibles y documentadas</a:t>
                      </a:r>
                      <a:endParaRPr lang="es-CO" sz="1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237562225"/>
                  </a:ext>
                </a:extLst>
              </a:tr>
            </a:tbl>
          </a:graphicData>
        </a:graphic>
      </p:graphicFrame>
    </p:spTree>
    <p:extLst>
      <p:ext uri="{BB962C8B-B14F-4D97-AF65-F5344CB8AC3E}">
        <p14:creationId xmlns:p14="http://schemas.microsoft.com/office/powerpoint/2010/main" val="29130914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332636"/>
            <a:ext cx="10515600" cy="679588"/>
          </a:xfrm>
        </p:spPr>
        <p:txBody>
          <a:bodyPr>
            <a:normAutofit/>
          </a:bodyPr>
          <a:lstStyle/>
          <a:p>
            <a:r>
              <a:rPr lang="es-CO" sz="3800" dirty="0"/>
              <a:t>5. Metodología de diseño		</a:t>
            </a:r>
          </a:p>
        </p:txBody>
      </p:sp>
      <p:sp>
        <p:nvSpPr>
          <p:cNvPr id="4" name="Rectángulo 3">
            <a:extLst>
              <a:ext uri="{FF2B5EF4-FFF2-40B4-BE49-F238E27FC236}">
                <a16:creationId xmlns:a16="http://schemas.microsoft.com/office/drawing/2014/main" id="{10789BEF-1C72-41B4-A10D-C943504D6B28}"/>
              </a:ext>
            </a:extLst>
          </p:cNvPr>
          <p:cNvSpPr/>
          <p:nvPr/>
        </p:nvSpPr>
        <p:spPr>
          <a:xfrm>
            <a:off x="6096000" y="3059668"/>
            <a:ext cx="5365061" cy="646331"/>
          </a:xfrm>
          <a:prstGeom prst="rect">
            <a:avLst/>
          </a:prstGeom>
        </p:spPr>
        <p:txBody>
          <a:bodyPr wrap="square">
            <a:spAutoFit/>
          </a:bodyPr>
          <a:lstStyle/>
          <a:p>
            <a:r>
              <a:rPr lang="es-419" dirty="0"/>
              <a:t>Matriz de casa de la calidad del QFD con relacionamientos entre </a:t>
            </a:r>
            <a:r>
              <a:rPr lang="es-419" dirty="0" err="1"/>
              <a:t>RUs</a:t>
            </a:r>
            <a:r>
              <a:rPr lang="es-419" dirty="0"/>
              <a:t> y </a:t>
            </a:r>
            <a:r>
              <a:rPr lang="es-419" dirty="0" err="1"/>
              <a:t>PDs</a:t>
            </a:r>
            <a:endParaRPr lang="es-CO" dirty="0"/>
          </a:p>
        </p:txBody>
      </p:sp>
      <p:pic>
        <p:nvPicPr>
          <p:cNvPr id="7" name="Imagem 30">
            <a:extLst>
              <a:ext uri="{FF2B5EF4-FFF2-40B4-BE49-F238E27FC236}">
                <a16:creationId xmlns:a16="http://schemas.microsoft.com/office/drawing/2014/main" id="{2B159C87-541F-4221-B0DA-21D738D300DD}"/>
              </a:ext>
            </a:extLst>
          </p:cNvPr>
          <p:cNvPicPr/>
          <p:nvPr/>
        </p:nvPicPr>
        <p:blipFill>
          <a:blip r:embed="rId2">
            <a:extLst>
              <a:ext uri="{28A0092B-C50C-407E-A947-70E740481C1C}">
                <a14:useLocalDpi xmlns:a14="http://schemas.microsoft.com/office/drawing/2010/main" val="0"/>
              </a:ext>
            </a:extLst>
          </a:blip>
          <a:stretch>
            <a:fillRect/>
          </a:stretch>
        </p:blipFill>
        <p:spPr>
          <a:xfrm>
            <a:off x="462582" y="1012224"/>
            <a:ext cx="5050322" cy="5513140"/>
          </a:xfrm>
          <a:prstGeom prst="rect">
            <a:avLst/>
          </a:prstGeom>
        </p:spPr>
      </p:pic>
    </p:spTree>
    <p:extLst>
      <p:ext uri="{BB962C8B-B14F-4D97-AF65-F5344CB8AC3E}">
        <p14:creationId xmlns:p14="http://schemas.microsoft.com/office/powerpoint/2010/main" val="717888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-Arquitectura ciber – física desarrollada</a:t>
            </a:r>
          </a:p>
        </p:txBody>
      </p:sp>
      <p:sp>
        <p:nvSpPr>
          <p:cNvPr id="5" name="Rectángulo 4">
            <a:extLst>
              <a:ext uri="{FF2B5EF4-FFF2-40B4-BE49-F238E27FC236}">
                <a16:creationId xmlns:a16="http://schemas.microsoft.com/office/drawing/2014/main" id="{4745B818-0343-4891-B032-332F9C5795F1}"/>
              </a:ext>
            </a:extLst>
          </p:cNvPr>
          <p:cNvSpPr/>
          <p:nvPr/>
        </p:nvSpPr>
        <p:spPr>
          <a:xfrm>
            <a:off x="2908851" y="5422490"/>
            <a:ext cx="6374295" cy="369332"/>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Estructura para comunicación de datos usando </a:t>
            </a:r>
            <a:r>
              <a:rPr lang="es-CO" dirty="0" err="1">
                <a:latin typeface="Arial" panose="020B0604020202020204" pitchFamily="34" charset="0"/>
                <a:ea typeface="Calibri" panose="020F0502020204030204" pitchFamily="34" charset="0"/>
              </a:rPr>
              <a:t>MTConnect</a:t>
            </a:r>
            <a:endParaRPr lang="es-CO" dirty="0"/>
          </a:p>
        </p:txBody>
      </p:sp>
      <p:pic>
        <p:nvPicPr>
          <p:cNvPr id="6" name="Espaço Reservado para Conteúdo 4">
            <a:extLst>
              <a:ext uri="{FF2B5EF4-FFF2-40B4-BE49-F238E27FC236}">
                <a16:creationId xmlns:a16="http://schemas.microsoft.com/office/drawing/2014/main" id="{04E2187D-071D-4B4B-AD64-30D618F3953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0269" y="1435100"/>
            <a:ext cx="10346968" cy="3869438"/>
          </a:xfrm>
          <a:prstGeom prst="rect">
            <a:avLst/>
          </a:prstGeom>
        </p:spPr>
      </p:pic>
    </p:spTree>
    <p:extLst>
      <p:ext uri="{BB962C8B-B14F-4D97-AF65-F5344CB8AC3E}">
        <p14:creationId xmlns:p14="http://schemas.microsoft.com/office/powerpoint/2010/main" val="718798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-Agente </a:t>
            </a:r>
            <a:r>
              <a:rPr lang="es-CO" sz="3600" dirty="0" err="1"/>
              <a:t>MTConnect</a:t>
            </a:r>
            <a:r>
              <a:rPr lang="es-CO" sz="3600" dirty="0"/>
              <a:t> C++ v1.4</a:t>
            </a:r>
          </a:p>
        </p:txBody>
      </p:sp>
      <p:sp>
        <p:nvSpPr>
          <p:cNvPr id="5" name="Rectángulo 4">
            <a:extLst>
              <a:ext uri="{FF2B5EF4-FFF2-40B4-BE49-F238E27FC236}">
                <a16:creationId xmlns:a16="http://schemas.microsoft.com/office/drawing/2014/main" id="{4745B818-0343-4891-B032-332F9C5795F1}"/>
              </a:ext>
            </a:extLst>
          </p:cNvPr>
          <p:cNvSpPr/>
          <p:nvPr/>
        </p:nvSpPr>
        <p:spPr>
          <a:xfrm>
            <a:off x="4416286" y="5878362"/>
            <a:ext cx="3359426" cy="369332"/>
          </a:xfrm>
          <a:prstGeom prst="rect">
            <a:avLst/>
          </a:prstGeom>
        </p:spPr>
        <p:txBody>
          <a:bodyPr wrap="square">
            <a:spAutoFit/>
          </a:bodyPr>
          <a:lstStyle/>
          <a:p>
            <a:r>
              <a:rPr lang="es-CO" dirty="0"/>
              <a:t>Agente </a:t>
            </a:r>
            <a:r>
              <a:rPr lang="es-CO" dirty="0" err="1"/>
              <a:t>MTConnect</a:t>
            </a:r>
            <a:r>
              <a:rPr lang="es-CO" dirty="0"/>
              <a:t> C++ utilizado</a:t>
            </a:r>
          </a:p>
        </p:txBody>
      </p:sp>
      <p:pic>
        <p:nvPicPr>
          <p:cNvPr id="7" name="Imagen 6">
            <a:extLst>
              <a:ext uri="{FF2B5EF4-FFF2-40B4-BE49-F238E27FC236}">
                <a16:creationId xmlns:a16="http://schemas.microsoft.com/office/drawing/2014/main" id="{5591BF89-66A9-46F6-82E3-69187A6BCBA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096122" y="1775792"/>
            <a:ext cx="7999755" cy="3907942"/>
          </a:xfrm>
          <a:prstGeom prst="rect">
            <a:avLst/>
          </a:prstGeom>
          <a:noFill/>
          <a:ln>
            <a:noFill/>
          </a:ln>
        </p:spPr>
      </p:pic>
    </p:spTree>
    <p:extLst>
      <p:ext uri="{BB962C8B-B14F-4D97-AF65-F5344CB8AC3E}">
        <p14:creationId xmlns:p14="http://schemas.microsoft.com/office/powerpoint/2010/main" val="285985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-Hardware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3558621" y="5693696"/>
            <a:ext cx="4323521" cy="369332"/>
          </a:xfrm>
          <a:prstGeom prst="rect">
            <a:avLst/>
          </a:prstGeom>
        </p:spPr>
        <p:txBody>
          <a:bodyPr wrap="square">
            <a:spAutoFit/>
          </a:bodyPr>
          <a:lstStyle/>
          <a:p>
            <a:r>
              <a:rPr lang="es-CO" dirty="0"/>
              <a:t>Conexión del modulo ENC28J60 y </a:t>
            </a:r>
            <a:r>
              <a:rPr lang="es-CO" dirty="0" err="1"/>
              <a:t>ramps</a:t>
            </a:r>
            <a:r>
              <a:rPr lang="es-CO" dirty="0"/>
              <a:t> 1.4</a:t>
            </a:r>
            <a:endParaRPr lang="es-CO" i="1" dirty="0"/>
          </a:p>
        </p:txBody>
      </p:sp>
      <p:pic>
        <p:nvPicPr>
          <p:cNvPr id="6" name="Imagen 5">
            <a:extLst>
              <a:ext uri="{FF2B5EF4-FFF2-40B4-BE49-F238E27FC236}">
                <a16:creationId xmlns:a16="http://schemas.microsoft.com/office/drawing/2014/main" id="{E79B8B1D-66AD-4686-96A9-D6CA5BF2C007}"/>
              </a:ext>
            </a:extLst>
          </p:cNvPr>
          <p:cNvPicPr/>
          <p:nvPr/>
        </p:nvPicPr>
        <p:blipFill>
          <a:blip r:embed="rId2"/>
          <a:stretch>
            <a:fillRect/>
          </a:stretch>
        </p:blipFill>
        <p:spPr>
          <a:xfrm>
            <a:off x="3051313" y="1759226"/>
            <a:ext cx="6089373" cy="3339547"/>
          </a:xfrm>
          <a:prstGeom prst="rect">
            <a:avLst/>
          </a:prstGeom>
        </p:spPr>
      </p:pic>
    </p:spTree>
    <p:extLst>
      <p:ext uri="{BB962C8B-B14F-4D97-AF65-F5344CB8AC3E}">
        <p14:creationId xmlns:p14="http://schemas.microsoft.com/office/powerpoint/2010/main" val="2433911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-Software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3934239" y="5693696"/>
            <a:ext cx="4323521" cy="369332"/>
          </a:xfrm>
          <a:prstGeom prst="rect">
            <a:avLst/>
          </a:prstGeom>
        </p:spPr>
        <p:txBody>
          <a:bodyPr wrap="square">
            <a:spAutoFit/>
          </a:bodyPr>
          <a:lstStyle/>
          <a:p>
            <a:r>
              <a:rPr lang="es-CO" dirty="0"/>
              <a:t>Comunicación entre adaptador y agente</a:t>
            </a:r>
          </a:p>
        </p:txBody>
      </p:sp>
      <p:pic>
        <p:nvPicPr>
          <p:cNvPr id="7" name="Gráfico 3">
            <a:extLst>
              <a:ext uri="{FF2B5EF4-FFF2-40B4-BE49-F238E27FC236}">
                <a16:creationId xmlns:a16="http://schemas.microsoft.com/office/drawing/2014/main" id="{9069F662-51FD-414B-9195-D6A2544BB47D}"/>
              </a:ext>
            </a:extLst>
          </p:cNvPr>
          <p:cNvPicPr/>
          <p:nvPr/>
        </p:nvPicPr>
        <p:blipFill>
          <a:blip r:embed="rId2">
            <a:extLst>
              <a:ext uri="{96DAC541-7B7A-43D3-8B79-37D633B846F1}">
                <asvg:svgBlip xmlns:asvg="http://schemas.microsoft.com/office/drawing/2016/SVG/main" r:embed="rId3"/>
              </a:ext>
            </a:extLst>
          </a:blip>
          <a:stretch>
            <a:fillRect/>
          </a:stretch>
        </p:blipFill>
        <p:spPr>
          <a:xfrm>
            <a:off x="2398643" y="1474561"/>
            <a:ext cx="7301947" cy="3972082"/>
          </a:xfrm>
          <a:prstGeom prst="rect">
            <a:avLst/>
          </a:prstGeom>
        </p:spPr>
      </p:pic>
    </p:spTree>
    <p:extLst>
      <p:ext uri="{BB962C8B-B14F-4D97-AF65-F5344CB8AC3E}">
        <p14:creationId xmlns:p14="http://schemas.microsoft.com/office/powerpoint/2010/main" val="2838444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-Software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3491120" y="5693696"/>
            <a:ext cx="5209760" cy="369332"/>
          </a:xfrm>
          <a:prstGeom prst="rect">
            <a:avLst/>
          </a:prstGeom>
        </p:spPr>
        <p:txBody>
          <a:bodyPr wrap="square">
            <a:spAutoFit/>
          </a:bodyPr>
          <a:lstStyle/>
          <a:p>
            <a:r>
              <a:rPr lang="es-CO" dirty="0"/>
              <a:t>Parámetros de configuración para el módulo ENC28J0</a:t>
            </a:r>
          </a:p>
        </p:txBody>
      </p:sp>
      <p:pic>
        <p:nvPicPr>
          <p:cNvPr id="6" name="Imagen 5">
            <a:extLst>
              <a:ext uri="{FF2B5EF4-FFF2-40B4-BE49-F238E27FC236}">
                <a16:creationId xmlns:a16="http://schemas.microsoft.com/office/drawing/2014/main" id="{5B373163-D5CC-4D3E-9729-9C5182D2079A}"/>
              </a:ext>
            </a:extLst>
          </p:cNvPr>
          <p:cNvPicPr/>
          <p:nvPr/>
        </p:nvPicPr>
        <p:blipFill>
          <a:blip r:embed="rId2"/>
          <a:stretch>
            <a:fillRect/>
          </a:stretch>
        </p:blipFill>
        <p:spPr>
          <a:xfrm>
            <a:off x="2548446" y="1536070"/>
            <a:ext cx="6343871" cy="4096116"/>
          </a:xfrm>
          <a:prstGeom prst="rect">
            <a:avLst/>
          </a:prstGeom>
        </p:spPr>
      </p:pic>
    </p:spTree>
    <p:extLst>
      <p:ext uri="{BB962C8B-B14F-4D97-AF65-F5344CB8AC3E}">
        <p14:creationId xmlns:p14="http://schemas.microsoft.com/office/powerpoint/2010/main" val="2227684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0789" y="291548"/>
            <a:ext cx="10515600" cy="679588"/>
          </a:xfrm>
        </p:spPr>
        <p:txBody>
          <a:bodyPr/>
          <a:lstStyle/>
          <a:p>
            <a:r>
              <a:rPr lang="es-CO" dirty="0"/>
              <a:t>Contenido</a:t>
            </a:r>
          </a:p>
        </p:txBody>
      </p:sp>
      <p:sp>
        <p:nvSpPr>
          <p:cNvPr id="3" name="Marcador de texto 2">
            <a:extLst>
              <a:ext uri="{FF2B5EF4-FFF2-40B4-BE49-F238E27FC236}">
                <a16:creationId xmlns:a16="http://schemas.microsoft.com/office/drawing/2014/main" id="{2A1642D4-AA14-43C7-A409-78DF6E7DC552}"/>
              </a:ext>
            </a:extLst>
          </p:cNvPr>
          <p:cNvSpPr>
            <a:spLocks noGrp="1"/>
          </p:cNvSpPr>
          <p:nvPr>
            <p:ph type="body" idx="1"/>
          </p:nvPr>
        </p:nvSpPr>
        <p:spPr>
          <a:xfrm>
            <a:off x="460789" y="971136"/>
            <a:ext cx="10922828" cy="5376655"/>
          </a:xfrm>
        </p:spPr>
        <p:txBody>
          <a:bodyPr>
            <a:normAutofit/>
          </a:bodyPr>
          <a:lstStyle/>
          <a:p>
            <a:pPr marL="457200" indent="-457200">
              <a:buFont typeface="+mj-lt"/>
              <a:buAutoNum type="arabicPeriod"/>
            </a:pPr>
            <a:r>
              <a:rPr lang="es-CO" b="1" dirty="0"/>
              <a:t>Introducción</a:t>
            </a:r>
          </a:p>
          <a:p>
            <a:pPr marL="914400" lvl="1" indent="-457200">
              <a:buFont typeface="+mj-lt"/>
              <a:buAutoNum type="arabicPeriod"/>
            </a:pPr>
            <a:r>
              <a:rPr lang="es-CO" b="1" dirty="0"/>
              <a:t>La industria 4.0</a:t>
            </a:r>
          </a:p>
          <a:p>
            <a:pPr marL="914400" lvl="1" indent="-457200">
              <a:buFont typeface="+mj-lt"/>
              <a:buAutoNum type="arabicPeriod"/>
            </a:pPr>
            <a:r>
              <a:rPr lang="es-CO" b="1" dirty="0"/>
              <a:t>La manufactura aditiva</a:t>
            </a:r>
          </a:p>
          <a:p>
            <a:pPr marL="914400" lvl="1" indent="-457200">
              <a:buFont typeface="+mj-lt"/>
              <a:buAutoNum type="arabicPeriod"/>
            </a:pPr>
            <a:r>
              <a:rPr lang="es-CO" b="1" dirty="0"/>
              <a:t>El estándar </a:t>
            </a:r>
            <a:r>
              <a:rPr lang="es-CO" b="1" dirty="0" err="1"/>
              <a:t>MTConnect</a:t>
            </a:r>
            <a:endParaRPr lang="es-CO" b="1" dirty="0"/>
          </a:p>
          <a:p>
            <a:pPr marL="457200" indent="-457200">
              <a:buFont typeface="+mj-lt"/>
              <a:buAutoNum type="arabicPeriod"/>
            </a:pPr>
            <a:r>
              <a:rPr lang="es-CO" b="1" dirty="0"/>
              <a:t>Planteamiento del problema</a:t>
            </a:r>
          </a:p>
          <a:p>
            <a:pPr marL="457200" indent="-457200">
              <a:buFont typeface="+mj-lt"/>
              <a:buAutoNum type="arabicPeriod"/>
            </a:pPr>
            <a:r>
              <a:rPr lang="es-CO" b="1" dirty="0"/>
              <a:t>Objetivos</a:t>
            </a:r>
          </a:p>
          <a:p>
            <a:pPr marL="457200" indent="-457200">
              <a:buFont typeface="+mj-lt"/>
              <a:buAutoNum type="arabicPeriod"/>
            </a:pPr>
            <a:r>
              <a:rPr lang="es-CO" b="1" dirty="0"/>
              <a:t>Trabajos relacionados</a:t>
            </a:r>
          </a:p>
          <a:p>
            <a:pPr marL="457200" indent="-457200">
              <a:buFont typeface="+mj-lt"/>
              <a:buAutoNum type="arabicPeriod"/>
            </a:pPr>
            <a:r>
              <a:rPr lang="es-CO" b="1" dirty="0"/>
              <a:t>Metodología de diseño</a:t>
            </a:r>
          </a:p>
          <a:p>
            <a:pPr marL="457200" indent="-457200">
              <a:buFont typeface="+mj-lt"/>
              <a:buAutoNum type="arabicPeriod"/>
            </a:pPr>
            <a:r>
              <a:rPr lang="es-CO" b="1" dirty="0"/>
              <a:t>Desarrollo del </a:t>
            </a:r>
            <a:r>
              <a:rPr lang="es-CO" b="1" dirty="0" err="1"/>
              <a:t>framework</a:t>
            </a:r>
            <a:endParaRPr lang="es-CO" b="1" dirty="0"/>
          </a:p>
          <a:p>
            <a:pPr marL="457200" indent="-457200">
              <a:buFont typeface="+mj-lt"/>
              <a:buAutoNum type="arabicPeriod"/>
            </a:pPr>
            <a:r>
              <a:rPr lang="es-CO" b="1" dirty="0"/>
              <a:t>Resultados</a:t>
            </a:r>
          </a:p>
          <a:p>
            <a:pPr marL="457200" indent="-457200">
              <a:buFont typeface="+mj-lt"/>
              <a:buAutoNum type="arabicPeriod"/>
            </a:pPr>
            <a:r>
              <a:rPr lang="es-CO" b="1" dirty="0"/>
              <a:t>Conclusiones</a:t>
            </a:r>
          </a:p>
          <a:p>
            <a:pPr marL="457200" indent="-457200">
              <a:buFont typeface="+mj-lt"/>
              <a:buAutoNum type="arabicPeriod"/>
            </a:pPr>
            <a:r>
              <a:rPr lang="es-CO" b="1" dirty="0"/>
              <a:t>Referencias</a:t>
            </a:r>
          </a:p>
          <a:p>
            <a:pPr marL="457200" indent="-457200">
              <a:buFont typeface="+mj-lt"/>
              <a:buAutoNum type="arabicPeriod"/>
            </a:pPr>
            <a:endParaRPr lang="es-CO" b="1" dirty="0"/>
          </a:p>
          <a:p>
            <a:pPr marL="457200" indent="-457200">
              <a:buFont typeface="+mj-lt"/>
              <a:buAutoNum type="arabicPeriod"/>
            </a:pPr>
            <a:endParaRPr lang="es-CO" b="1" dirty="0"/>
          </a:p>
        </p:txBody>
      </p:sp>
    </p:spTree>
    <p:extLst>
      <p:ext uri="{BB962C8B-B14F-4D97-AF65-F5344CB8AC3E}">
        <p14:creationId xmlns:p14="http://schemas.microsoft.com/office/powerpoint/2010/main" val="7524903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-Software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4318550" y="5693696"/>
            <a:ext cx="2803663" cy="369332"/>
          </a:xfrm>
          <a:prstGeom prst="rect">
            <a:avLst/>
          </a:prstGeom>
        </p:spPr>
        <p:txBody>
          <a:bodyPr wrap="square">
            <a:spAutoFit/>
          </a:bodyPr>
          <a:lstStyle/>
          <a:p>
            <a:r>
              <a:rPr lang="es-CO" dirty="0"/>
              <a:t>Inicio del módulo Enc28j60</a:t>
            </a:r>
          </a:p>
        </p:txBody>
      </p:sp>
      <p:pic>
        <p:nvPicPr>
          <p:cNvPr id="7" name="Imagen 6">
            <a:extLst>
              <a:ext uri="{FF2B5EF4-FFF2-40B4-BE49-F238E27FC236}">
                <a16:creationId xmlns:a16="http://schemas.microsoft.com/office/drawing/2014/main" id="{073B72AB-7147-447F-ABED-F11D3E811388}"/>
              </a:ext>
            </a:extLst>
          </p:cNvPr>
          <p:cNvPicPr/>
          <p:nvPr/>
        </p:nvPicPr>
        <p:blipFill>
          <a:blip r:embed="rId2"/>
          <a:stretch>
            <a:fillRect/>
          </a:stretch>
        </p:blipFill>
        <p:spPr>
          <a:xfrm>
            <a:off x="2533897" y="1480931"/>
            <a:ext cx="6372970" cy="3896138"/>
          </a:xfrm>
          <a:prstGeom prst="rect">
            <a:avLst/>
          </a:prstGeom>
        </p:spPr>
      </p:pic>
    </p:spTree>
    <p:extLst>
      <p:ext uri="{BB962C8B-B14F-4D97-AF65-F5344CB8AC3E}">
        <p14:creationId xmlns:p14="http://schemas.microsoft.com/office/powerpoint/2010/main" val="1853760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-Software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4526855" y="5859507"/>
            <a:ext cx="2387051" cy="369332"/>
          </a:xfrm>
          <a:prstGeom prst="rect">
            <a:avLst/>
          </a:prstGeom>
        </p:spPr>
        <p:txBody>
          <a:bodyPr wrap="square">
            <a:spAutoFit/>
          </a:bodyPr>
          <a:lstStyle/>
          <a:p>
            <a:r>
              <a:rPr lang="es-CO" dirty="0" err="1"/>
              <a:t>Funcion</a:t>
            </a:r>
            <a:r>
              <a:rPr lang="es-CO" dirty="0"/>
              <a:t> ISR del </a:t>
            </a:r>
            <a:r>
              <a:rPr lang="es-CO" dirty="0" err="1"/>
              <a:t>timer</a:t>
            </a:r>
            <a:r>
              <a:rPr lang="es-CO" dirty="0"/>
              <a:t> 5</a:t>
            </a:r>
          </a:p>
        </p:txBody>
      </p:sp>
      <p:pic>
        <p:nvPicPr>
          <p:cNvPr id="8" name="Imagen 7">
            <a:extLst>
              <a:ext uri="{FF2B5EF4-FFF2-40B4-BE49-F238E27FC236}">
                <a16:creationId xmlns:a16="http://schemas.microsoft.com/office/drawing/2014/main" id="{78646D80-EF0E-4699-96BD-F24968DB6386}"/>
              </a:ext>
            </a:extLst>
          </p:cNvPr>
          <p:cNvPicPr/>
          <p:nvPr/>
        </p:nvPicPr>
        <p:blipFill>
          <a:blip r:embed="rId2"/>
          <a:stretch>
            <a:fillRect/>
          </a:stretch>
        </p:blipFill>
        <p:spPr>
          <a:xfrm>
            <a:off x="2607680" y="1659227"/>
            <a:ext cx="6225402" cy="4219135"/>
          </a:xfrm>
          <a:prstGeom prst="rect">
            <a:avLst/>
          </a:prstGeom>
        </p:spPr>
      </p:pic>
    </p:spTree>
    <p:extLst>
      <p:ext uri="{BB962C8B-B14F-4D97-AF65-F5344CB8AC3E}">
        <p14:creationId xmlns:p14="http://schemas.microsoft.com/office/powerpoint/2010/main" val="3160861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-Software del adaptador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1483622" y="5754278"/>
            <a:ext cx="9224756" cy="369332"/>
          </a:xfrm>
          <a:prstGeom prst="rect">
            <a:avLst/>
          </a:prstGeom>
        </p:spPr>
        <p:txBody>
          <a:bodyPr wrap="square">
            <a:spAutoFit/>
          </a:bodyPr>
          <a:lstStyle/>
          <a:p>
            <a:r>
              <a:rPr lang="es-CO" dirty="0"/>
              <a:t>Funciones para obtener datos de los sensores y cargar mensajes en el buffer del módulo ethernet</a:t>
            </a:r>
          </a:p>
        </p:txBody>
      </p:sp>
      <p:pic>
        <p:nvPicPr>
          <p:cNvPr id="6" name="Imagen 5">
            <a:extLst>
              <a:ext uri="{FF2B5EF4-FFF2-40B4-BE49-F238E27FC236}">
                <a16:creationId xmlns:a16="http://schemas.microsoft.com/office/drawing/2014/main" id="{DDA5A3AA-2E4B-4D96-94D8-DBAFBAB83753}"/>
              </a:ext>
            </a:extLst>
          </p:cNvPr>
          <p:cNvPicPr/>
          <p:nvPr/>
        </p:nvPicPr>
        <p:blipFill>
          <a:blip r:embed="rId2"/>
          <a:stretch>
            <a:fillRect/>
          </a:stretch>
        </p:blipFill>
        <p:spPr>
          <a:xfrm>
            <a:off x="2472451" y="1579789"/>
            <a:ext cx="6495857" cy="4174489"/>
          </a:xfrm>
          <a:prstGeom prst="rect">
            <a:avLst/>
          </a:prstGeom>
        </p:spPr>
      </p:pic>
    </p:spTree>
    <p:extLst>
      <p:ext uri="{BB962C8B-B14F-4D97-AF65-F5344CB8AC3E}">
        <p14:creationId xmlns:p14="http://schemas.microsoft.com/office/powerpoint/2010/main" val="1255447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-Cliente web para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4187375" y="5878362"/>
            <a:ext cx="3817248" cy="369332"/>
          </a:xfrm>
          <a:prstGeom prst="rect">
            <a:avLst/>
          </a:prstGeom>
        </p:spPr>
        <p:txBody>
          <a:bodyPr wrap="square">
            <a:spAutoFit/>
          </a:bodyPr>
          <a:lstStyle/>
          <a:p>
            <a:r>
              <a:rPr lang="es-CO" dirty="0"/>
              <a:t>Interfaz de usuario para el cliente web</a:t>
            </a:r>
          </a:p>
        </p:txBody>
      </p:sp>
      <p:pic>
        <p:nvPicPr>
          <p:cNvPr id="7" name="Imagen 6">
            <a:extLst>
              <a:ext uri="{FF2B5EF4-FFF2-40B4-BE49-F238E27FC236}">
                <a16:creationId xmlns:a16="http://schemas.microsoft.com/office/drawing/2014/main" id="{43EB485E-1139-4E4E-9B43-F2BAFF51DA3F}"/>
              </a:ext>
            </a:extLst>
          </p:cNvPr>
          <p:cNvPicPr/>
          <p:nvPr/>
        </p:nvPicPr>
        <p:blipFill>
          <a:blip r:embed="rId2"/>
          <a:stretch>
            <a:fillRect/>
          </a:stretch>
        </p:blipFill>
        <p:spPr>
          <a:xfrm>
            <a:off x="3720251" y="1486553"/>
            <a:ext cx="4751497" cy="4267725"/>
          </a:xfrm>
          <a:prstGeom prst="rect">
            <a:avLst/>
          </a:prstGeom>
        </p:spPr>
      </p:pic>
    </p:spTree>
    <p:extLst>
      <p:ext uri="{BB962C8B-B14F-4D97-AF65-F5344CB8AC3E}">
        <p14:creationId xmlns:p14="http://schemas.microsoft.com/office/powerpoint/2010/main" val="4199069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-Cliente web para </a:t>
            </a:r>
            <a:r>
              <a:rPr lang="es-CO" sz="3600" dirty="0" err="1"/>
              <a:t>MTConnect</a:t>
            </a:r>
            <a:endParaRPr lang="es-CO" sz="3600" dirty="0"/>
          </a:p>
        </p:txBody>
      </p:sp>
      <p:sp>
        <p:nvSpPr>
          <p:cNvPr id="5" name="Rectángulo 4">
            <a:extLst>
              <a:ext uri="{FF2B5EF4-FFF2-40B4-BE49-F238E27FC236}">
                <a16:creationId xmlns:a16="http://schemas.microsoft.com/office/drawing/2014/main" id="{4745B818-0343-4891-B032-332F9C5795F1}"/>
              </a:ext>
            </a:extLst>
          </p:cNvPr>
          <p:cNvSpPr/>
          <p:nvPr/>
        </p:nvSpPr>
        <p:spPr>
          <a:xfrm>
            <a:off x="462582" y="2487321"/>
            <a:ext cx="4586496" cy="369332"/>
          </a:xfrm>
          <a:prstGeom prst="rect">
            <a:avLst/>
          </a:prstGeom>
        </p:spPr>
        <p:txBody>
          <a:bodyPr wrap="square">
            <a:spAutoFit/>
          </a:bodyPr>
          <a:lstStyle/>
          <a:p>
            <a:r>
              <a:rPr lang="es-CO" dirty="0"/>
              <a:t>Barra principal para la interfaz del cliente web</a:t>
            </a:r>
          </a:p>
        </p:txBody>
      </p:sp>
      <p:pic>
        <p:nvPicPr>
          <p:cNvPr id="6" name="Imagen 5" descr="C:\Users\Juan Rodriguez\Desktop\Sin título.png">
            <a:extLst>
              <a:ext uri="{FF2B5EF4-FFF2-40B4-BE49-F238E27FC236}">
                <a16:creationId xmlns:a16="http://schemas.microsoft.com/office/drawing/2014/main" id="{2AEC25B3-CBF4-4750-A285-C06302612A3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62582" y="1806284"/>
            <a:ext cx="5612130" cy="594995"/>
          </a:xfrm>
          <a:prstGeom prst="rect">
            <a:avLst/>
          </a:prstGeom>
          <a:noFill/>
          <a:ln>
            <a:noFill/>
          </a:ln>
        </p:spPr>
      </p:pic>
      <p:pic>
        <p:nvPicPr>
          <p:cNvPr id="8" name="Imagen 7">
            <a:extLst>
              <a:ext uri="{FF2B5EF4-FFF2-40B4-BE49-F238E27FC236}">
                <a16:creationId xmlns:a16="http://schemas.microsoft.com/office/drawing/2014/main" id="{9D9DBD38-55F2-4C0C-AE9B-E8BB177CFFAD}"/>
              </a:ext>
            </a:extLst>
          </p:cNvPr>
          <p:cNvPicPr/>
          <p:nvPr/>
        </p:nvPicPr>
        <p:blipFill>
          <a:blip r:embed="rId3"/>
          <a:stretch>
            <a:fillRect/>
          </a:stretch>
        </p:blipFill>
        <p:spPr>
          <a:xfrm>
            <a:off x="7292007" y="1806284"/>
            <a:ext cx="3686175" cy="1362075"/>
          </a:xfrm>
          <a:prstGeom prst="rect">
            <a:avLst/>
          </a:prstGeom>
        </p:spPr>
      </p:pic>
      <p:sp>
        <p:nvSpPr>
          <p:cNvPr id="9" name="Rectángulo 8">
            <a:extLst>
              <a:ext uri="{FF2B5EF4-FFF2-40B4-BE49-F238E27FC236}">
                <a16:creationId xmlns:a16="http://schemas.microsoft.com/office/drawing/2014/main" id="{71CA241E-20B3-4D6C-999B-A4E6BA2C03BB}"/>
              </a:ext>
            </a:extLst>
          </p:cNvPr>
          <p:cNvSpPr/>
          <p:nvPr/>
        </p:nvSpPr>
        <p:spPr>
          <a:xfrm>
            <a:off x="6586330" y="3244334"/>
            <a:ext cx="4391852" cy="369332"/>
          </a:xfrm>
          <a:prstGeom prst="rect">
            <a:avLst/>
          </a:prstGeom>
        </p:spPr>
        <p:txBody>
          <a:bodyPr wrap="square">
            <a:spAutoFit/>
          </a:bodyPr>
          <a:lstStyle/>
          <a:p>
            <a:r>
              <a:rPr lang="es-CO" dirty="0"/>
              <a:t>División detalle en la interfaz del cliente web</a:t>
            </a:r>
          </a:p>
        </p:txBody>
      </p:sp>
      <p:pic>
        <p:nvPicPr>
          <p:cNvPr id="10" name="Imagen 9">
            <a:extLst>
              <a:ext uri="{FF2B5EF4-FFF2-40B4-BE49-F238E27FC236}">
                <a16:creationId xmlns:a16="http://schemas.microsoft.com/office/drawing/2014/main" id="{8B450960-B7D8-4C3F-9B87-E431FD8C9DD2}"/>
              </a:ext>
            </a:extLst>
          </p:cNvPr>
          <p:cNvPicPr/>
          <p:nvPr/>
        </p:nvPicPr>
        <p:blipFill>
          <a:blip r:embed="rId4"/>
          <a:stretch>
            <a:fillRect/>
          </a:stretch>
        </p:blipFill>
        <p:spPr>
          <a:xfrm>
            <a:off x="361205" y="3481086"/>
            <a:ext cx="5612130" cy="991870"/>
          </a:xfrm>
          <a:prstGeom prst="rect">
            <a:avLst/>
          </a:prstGeom>
        </p:spPr>
      </p:pic>
      <p:sp>
        <p:nvSpPr>
          <p:cNvPr id="3" name="Rectángulo 2">
            <a:extLst>
              <a:ext uri="{FF2B5EF4-FFF2-40B4-BE49-F238E27FC236}">
                <a16:creationId xmlns:a16="http://schemas.microsoft.com/office/drawing/2014/main" id="{B5C21515-331C-437E-8133-337E521440A7}"/>
              </a:ext>
            </a:extLst>
          </p:cNvPr>
          <p:cNvSpPr/>
          <p:nvPr/>
        </p:nvSpPr>
        <p:spPr>
          <a:xfrm>
            <a:off x="361205" y="4504651"/>
            <a:ext cx="5609228"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División estado del proceso en la interfaz cliente web</a:t>
            </a:r>
            <a:endParaRPr lang="es-CO" dirty="0"/>
          </a:p>
        </p:txBody>
      </p:sp>
      <p:pic>
        <p:nvPicPr>
          <p:cNvPr id="11" name="Imagen 10">
            <a:extLst>
              <a:ext uri="{FF2B5EF4-FFF2-40B4-BE49-F238E27FC236}">
                <a16:creationId xmlns:a16="http://schemas.microsoft.com/office/drawing/2014/main" id="{8D2CE4E2-0EEE-4DF1-BBC6-B0AE4B524AB6}"/>
              </a:ext>
            </a:extLst>
          </p:cNvPr>
          <p:cNvPicPr/>
          <p:nvPr/>
        </p:nvPicPr>
        <p:blipFill>
          <a:blip r:embed="rId5"/>
          <a:stretch>
            <a:fillRect/>
          </a:stretch>
        </p:blipFill>
        <p:spPr>
          <a:xfrm>
            <a:off x="5970433" y="4761140"/>
            <a:ext cx="5612130" cy="1244600"/>
          </a:xfrm>
          <a:prstGeom prst="rect">
            <a:avLst/>
          </a:prstGeom>
        </p:spPr>
      </p:pic>
      <p:sp>
        <p:nvSpPr>
          <p:cNvPr id="4" name="Rectángulo 3">
            <a:extLst>
              <a:ext uri="{FF2B5EF4-FFF2-40B4-BE49-F238E27FC236}">
                <a16:creationId xmlns:a16="http://schemas.microsoft.com/office/drawing/2014/main" id="{5775C043-C46F-4407-8D43-0B02948FFB9D}"/>
              </a:ext>
            </a:extLst>
          </p:cNvPr>
          <p:cNvSpPr/>
          <p:nvPr/>
        </p:nvSpPr>
        <p:spPr>
          <a:xfrm>
            <a:off x="7433346" y="6056560"/>
            <a:ext cx="3403496"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División datos en el cliente web</a:t>
            </a:r>
            <a:endParaRPr lang="es-CO" dirty="0"/>
          </a:p>
        </p:txBody>
      </p:sp>
    </p:spTree>
    <p:extLst>
      <p:ext uri="{BB962C8B-B14F-4D97-AF65-F5344CB8AC3E}">
        <p14:creationId xmlns:p14="http://schemas.microsoft.com/office/powerpoint/2010/main" val="326275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-Cliente web para </a:t>
            </a:r>
            <a:r>
              <a:rPr lang="es-CO" sz="3600" dirty="0" err="1"/>
              <a:t>MTConnect</a:t>
            </a:r>
            <a:endParaRPr lang="es-CO" sz="3600" dirty="0"/>
          </a:p>
        </p:txBody>
      </p:sp>
      <p:sp>
        <p:nvSpPr>
          <p:cNvPr id="4" name="Rectángulo 3">
            <a:extLst>
              <a:ext uri="{FF2B5EF4-FFF2-40B4-BE49-F238E27FC236}">
                <a16:creationId xmlns:a16="http://schemas.microsoft.com/office/drawing/2014/main" id="{5775C043-C46F-4407-8D43-0B02948FFB9D}"/>
              </a:ext>
            </a:extLst>
          </p:cNvPr>
          <p:cNvSpPr/>
          <p:nvPr/>
        </p:nvSpPr>
        <p:spPr>
          <a:xfrm>
            <a:off x="4018633" y="6021991"/>
            <a:ext cx="3323539" cy="369332"/>
          </a:xfrm>
          <a:prstGeom prst="rect">
            <a:avLst/>
          </a:prstGeom>
        </p:spPr>
        <p:txBody>
          <a:bodyPr wrap="none">
            <a:spAutoFit/>
          </a:bodyPr>
          <a:lstStyle/>
          <a:p>
            <a:r>
              <a:rPr lang="es-CO" dirty="0"/>
              <a:t>División graficas en el cliente web</a:t>
            </a:r>
          </a:p>
        </p:txBody>
      </p:sp>
      <p:pic>
        <p:nvPicPr>
          <p:cNvPr id="12" name="Imagen 11">
            <a:extLst>
              <a:ext uri="{FF2B5EF4-FFF2-40B4-BE49-F238E27FC236}">
                <a16:creationId xmlns:a16="http://schemas.microsoft.com/office/drawing/2014/main" id="{8B95D2A4-0A5F-4BEF-96D9-3EBE8874EC5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58869" y="1465035"/>
            <a:ext cx="5323025" cy="4256225"/>
          </a:xfrm>
          <a:prstGeom prst="rect">
            <a:avLst/>
          </a:prstGeom>
          <a:noFill/>
          <a:ln>
            <a:noFill/>
          </a:ln>
        </p:spPr>
      </p:pic>
    </p:spTree>
    <p:extLst>
      <p:ext uri="{BB962C8B-B14F-4D97-AF65-F5344CB8AC3E}">
        <p14:creationId xmlns:p14="http://schemas.microsoft.com/office/powerpoint/2010/main" val="1998502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fontScale="90000"/>
          </a:bodyPr>
          <a:lstStyle/>
          <a:p>
            <a:r>
              <a:rPr lang="es-CO" sz="3800" dirty="0"/>
              <a:t>6. Desarrollo del </a:t>
            </a:r>
            <a:r>
              <a:rPr lang="es-CO" sz="3800" dirty="0" err="1"/>
              <a:t>framework</a:t>
            </a:r>
            <a:r>
              <a:rPr lang="es-CO" sz="3800" dirty="0"/>
              <a:t>		</a:t>
            </a:r>
            <a:r>
              <a:rPr lang="es-CO" sz="3600" dirty="0"/>
              <a:t>-Cliente web para </a:t>
            </a:r>
            <a:r>
              <a:rPr lang="es-CO" sz="3600" dirty="0" err="1"/>
              <a:t>MTConnect</a:t>
            </a:r>
            <a:endParaRPr lang="es-CO" sz="3600" dirty="0"/>
          </a:p>
        </p:txBody>
      </p:sp>
      <p:sp>
        <p:nvSpPr>
          <p:cNvPr id="4" name="Rectángulo 3">
            <a:extLst>
              <a:ext uri="{FF2B5EF4-FFF2-40B4-BE49-F238E27FC236}">
                <a16:creationId xmlns:a16="http://schemas.microsoft.com/office/drawing/2014/main" id="{5775C043-C46F-4407-8D43-0B02948FFB9D}"/>
              </a:ext>
            </a:extLst>
          </p:cNvPr>
          <p:cNvSpPr/>
          <p:nvPr/>
        </p:nvSpPr>
        <p:spPr>
          <a:xfrm>
            <a:off x="3426038" y="6010684"/>
            <a:ext cx="5339923"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Diagrama de flujo para la programación del cliente</a:t>
            </a:r>
            <a:endParaRPr lang="es-CO" dirty="0"/>
          </a:p>
        </p:txBody>
      </p:sp>
      <p:pic>
        <p:nvPicPr>
          <p:cNvPr id="5" name="Imagen 4">
            <a:extLst>
              <a:ext uri="{FF2B5EF4-FFF2-40B4-BE49-F238E27FC236}">
                <a16:creationId xmlns:a16="http://schemas.microsoft.com/office/drawing/2014/main" id="{4D39610F-965D-4C14-9C30-C9ED447518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1164" y="1134766"/>
            <a:ext cx="5994329" cy="4720790"/>
          </a:xfrm>
          <a:prstGeom prst="rect">
            <a:avLst/>
          </a:prstGeom>
        </p:spPr>
      </p:pic>
    </p:spTree>
    <p:extLst>
      <p:ext uri="{BB962C8B-B14F-4D97-AF65-F5344CB8AC3E}">
        <p14:creationId xmlns:p14="http://schemas.microsoft.com/office/powerpoint/2010/main" val="2738061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-XML de respuesta para el URL del agente</a:t>
            </a:r>
          </a:p>
        </p:txBody>
      </p:sp>
      <p:sp>
        <p:nvSpPr>
          <p:cNvPr id="4" name="Rectángulo 3">
            <a:extLst>
              <a:ext uri="{FF2B5EF4-FFF2-40B4-BE49-F238E27FC236}">
                <a16:creationId xmlns:a16="http://schemas.microsoft.com/office/drawing/2014/main" id="{5775C043-C46F-4407-8D43-0B02948FFB9D}"/>
              </a:ext>
            </a:extLst>
          </p:cNvPr>
          <p:cNvSpPr/>
          <p:nvPr/>
        </p:nvSpPr>
        <p:spPr>
          <a:xfrm>
            <a:off x="3636463" y="5904667"/>
            <a:ext cx="4245906" cy="369332"/>
          </a:xfrm>
          <a:prstGeom prst="rect">
            <a:avLst/>
          </a:prstGeom>
        </p:spPr>
        <p:txBody>
          <a:bodyPr wrap="none">
            <a:spAutoFit/>
          </a:bodyPr>
          <a:lstStyle/>
          <a:p>
            <a:r>
              <a:rPr lang="es-CO" dirty="0"/>
              <a:t>XML de respuesta del agente al cliente web</a:t>
            </a:r>
          </a:p>
        </p:txBody>
      </p:sp>
      <p:pic>
        <p:nvPicPr>
          <p:cNvPr id="6" name="Imagen 5">
            <a:extLst>
              <a:ext uri="{FF2B5EF4-FFF2-40B4-BE49-F238E27FC236}">
                <a16:creationId xmlns:a16="http://schemas.microsoft.com/office/drawing/2014/main" id="{5DE3DC37-0992-4804-984A-09EC635774DE}"/>
              </a:ext>
            </a:extLst>
          </p:cNvPr>
          <p:cNvPicPr/>
          <p:nvPr/>
        </p:nvPicPr>
        <p:blipFill>
          <a:blip r:embed="rId2"/>
          <a:stretch>
            <a:fillRect/>
          </a:stretch>
        </p:blipFill>
        <p:spPr>
          <a:xfrm>
            <a:off x="2713114" y="1324620"/>
            <a:ext cx="6092604" cy="4208759"/>
          </a:xfrm>
          <a:prstGeom prst="rect">
            <a:avLst/>
          </a:prstGeom>
        </p:spPr>
      </p:pic>
    </p:spTree>
    <p:extLst>
      <p:ext uri="{BB962C8B-B14F-4D97-AF65-F5344CB8AC3E}">
        <p14:creationId xmlns:p14="http://schemas.microsoft.com/office/powerpoint/2010/main" val="37989589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-XML de respuesta para el URL del agente con una muestra de datos</a:t>
            </a:r>
          </a:p>
        </p:txBody>
      </p:sp>
      <p:sp>
        <p:nvSpPr>
          <p:cNvPr id="4" name="Rectángulo 3">
            <a:extLst>
              <a:ext uri="{FF2B5EF4-FFF2-40B4-BE49-F238E27FC236}">
                <a16:creationId xmlns:a16="http://schemas.microsoft.com/office/drawing/2014/main" id="{5775C043-C46F-4407-8D43-0B02948FFB9D}"/>
              </a:ext>
            </a:extLst>
          </p:cNvPr>
          <p:cNvSpPr/>
          <p:nvPr/>
        </p:nvSpPr>
        <p:spPr>
          <a:xfrm>
            <a:off x="2731104" y="5851658"/>
            <a:ext cx="6729791" cy="369332"/>
          </a:xfrm>
          <a:prstGeom prst="rect">
            <a:avLst/>
          </a:prstGeom>
        </p:spPr>
        <p:txBody>
          <a:bodyPr wrap="none">
            <a:spAutoFit/>
          </a:bodyPr>
          <a:lstStyle/>
          <a:p>
            <a:r>
              <a:rPr lang="es-CO" dirty="0"/>
              <a:t>XML de respuesta del agente al cliente web con una muestra de datos</a:t>
            </a:r>
          </a:p>
        </p:txBody>
      </p:sp>
      <p:pic>
        <p:nvPicPr>
          <p:cNvPr id="5" name="Imagen 4">
            <a:extLst>
              <a:ext uri="{FF2B5EF4-FFF2-40B4-BE49-F238E27FC236}">
                <a16:creationId xmlns:a16="http://schemas.microsoft.com/office/drawing/2014/main" id="{57E9532D-FC3A-4314-BAAE-E496BA0CAD2E}"/>
              </a:ext>
            </a:extLst>
          </p:cNvPr>
          <p:cNvPicPr/>
          <p:nvPr/>
        </p:nvPicPr>
        <p:blipFill>
          <a:blip r:embed="rId2"/>
          <a:stretch>
            <a:fillRect/>
          </a:stretch>
        </p:blipFill>
        <p:spPr>
          <a:xfrm>
            <a:off x="2491409" y="1279688"/>
            <a:ext cx="7209182" cy="4298624"/>
          </a:xfrm>
          <a:prstGeom prst="rect">
            <a:avLst/>
          </a:prstGeom>
        </p:spPr>
      </p:pic>
    </p:spTree>
    <p:extLst>
      <p:ext uri="{BB962C8B-B14F-4D97-AF65-F5344CB8AC3E}">
        <p14:creationId xmlns:p14="http://schemas.microsoft.com/office/powerpoint/2010/main" val="3045208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-Datos del monitoreo para la </a:t>
            </a:r>
            <a:br>
              <a:rPr lang="es-CO" sz="3600" dirty="0"/>
            </a:br>
            <a:r>
              <a:rPr lang="es-CO" sz="3600" dirty="0"/>
              <a:t>impresión de una pieza</a:t>
            </a:r>
          </a:p>
        </p:txBody>
      </p:sp>
      <p:sp>
        <p:nvSpPr>
          <p:cNvPr id="4" name="Rectángulo 3">
            <a:extLst>
              <a:ext uri="{FF2B5EF4-FFF2-40B4-BE49-F238E27FC236}">
                <a16:creationId xmlns:a16="http://schemas.microsoft.com/office/drawing/2014/main" id="{5775C043-C46F-4407-8D43-0B02948FFB9D}"/>
              </a:ext>
            </a:extLst>
          </p:cNvPr>
          <p:cNvSpPr/>
          <p:nvPr/>
        </p:nvSpPr>
        <p:spPr>
          <a:xfrm>
            <a:off x="1844900" y="5823160"/>
            <a:ext cx="8502199" cy="369332"/>
          </a:xfrm>
          <a:prstGeom prst="rect">
            <a:avLst/>
          </a:prstGeom>
        </p:spPr>
        <p:txBody>
          <a:bodyPr wrap="none">
            <a:spAutoFit/>
          </a:bodyPr>
          <a:lstStyle/>
          <a:p>
            <a:r>
              <a:rPr lang="es-CO" dirty="0"/>
              <a:t>División detalle y estado de proceroso durante el monitoreo de impresión para una pieza</a:t>
            </a:r>
          </a:p>
        </p:txBody>
      </p:sp>
      <p:pic>
        <p:nvPicPr>
          <p:cNvPr id="6" name="Imagen 5">
            <a:extLst>
              <a:ext uri="{FF2B5EF4-FFF2-40B4-BE49-F238E27FC236}">
                <a16:creationId xmlns:a16="http://schemas.microsoft.com/office/drawing/2014/main" id="{6ADEDCCC-1875-44E8-8BD9-392390567EB0}"/>
              </a:ext>
            </a:extLst>
          </p:cNvPr>
          <p:cNvPicPr/>
          <p:nvPr/>
        </p:nvPicPr>
        <p:blipFill>
          <a:blip r:embed="rId2"/>
          <a:stretch>
            <a:fillRect/>
          </a:stretch>
        </p:blipFill>
        <p:spPr>
          <a:xfrm>
            <a:off x="3472069" y="1134766"/>
            <a:ext cx="5022573" cy="4378138"/>
          </a:xfrm>
          <a:prstGeom prst="rect">
            <a:avLst/>
          </a:prstGeom>
        </p:spPr>
      </p:pic>
    </p:spTree>
    <p:extLst>
      <p:ext uri="{BB962C8B-B14F-4D97-AF65-F5344CB8AC3E}">
        <p14:creationId xmlns:p14="http://schemas.microsoft.com/office/powerpoint/2010/main" val="3971240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0789" y="291548"/>
            <a:ext cx="10515600" cy="679588"/>
          </a:xfrm>
        </p:spPr>
        <p:txBody>
          <a:bodyPr/>
          <a:lstStyle/>
          <a:p>
            <a:r>
              <a:rPr lang="es-CO" dirty="0"/>
              <a:t>1. Introducción	</a:t>
            </a:r>
            <a:r>
              <a:rPr lang="es-CO" sz="3800" dirty="0"/>
              <a:t>- La industria 4.0</a:t>
            </a:r>
          </a:p>
        </p:txBody>
      </p:sp>
      <p:pic>
        <p:nvPicPr>
          <p:cNvPr id="4" name="Espaço Reservado para Conteúdo 3">
            <a:extLst>
              <a:ext uri="{FF2B5EF4-FFF2-40B4-BE49-F238E27FC236}">
                <a16:creationId xmlns:a16="http://schemas.microsoft.com/office/drawing/2014/main" id="{7C96C078-69C7-4769-ADDC-E963246CB32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0346" y="1536794"/>
            <a:ext cx="6568957" cy="3698875"/>
          </a:xfrm>
          <a:prstGeom prst="rect">
            <a:avLst/>
          </a:prstGeom>
        </p:spPr>
      </p:pic>
      <p:pic>
        <p:nvPicPr>
          <p:cNvPr id="5" name="Imagem 4">
            <a:extLst>
              <a:ext uri="{FF2B5EF4-FFF2-40B4-BE49-F238E27FC236}">
                <a16:creationId xmlns:a16="http://schemas.microsoft.com/office/drawing/2014/main" id="{E813BE31-C773-40A1-89C6-9112B1C9AC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6304" y="1301890"/>
            <a:ext cx="4685796" cy="4168681"/>
          </a:xfrm>
          <a:prstGeom prst="rect">
            <a:avLst/>
          </a:prstGeom>
        </p:spPr>
      </p:pic>
      <p:sp>
        <p:nvSpPr>
          <p:cNvPr id="6" name="CuadroTexto 20">
            <a:extLst>
              <a:ext uri="{FF2B5EF4-FFF2-40B4-BE49-F238E27FC236}">
                <a16:creationId xmlns:a16="http://schemas.microsoft.com/office/drawing/2014/main" id="{9BFB347F-8ADF-49A0-93AB-9F4AFCFDDAC7}"/>
              </a:ext>
            </a:extLst>
          </p:cNvPr>
          <p:cNvSpPr txBox="1"/>
          <p:nvPr/>
        </p:nvSpPr>
        <p:spPr>
          <a:xfrm>
            <a:off x="3383525" y="5801048"/>
            <a:ext cx="5532797" cy="369332"/>
          </a:xfrm>
          <a:prstGeom prst="rect">
            <a:avLst/>
          </a:prstGeom>
          <a:noFill/>
        </p:spPr>
        <p:txBody>
          <a:bodyPr wrap="none" rtlCol="0">
            <a:spAutoFit/>
          </a:bodyPr>
          <a:lstStyle/>
          <a:p>
            <a:r>
              <a:rPr lang="es-CO" dirty="0">
                <a:latin typeface="Calibri (Cuerpo)"/>
                <a:cs typeface="Times New Roman" panose="02020603050405020304" pitchFamily="18" charset="0"/>
              </a:rPr>
              <a:t>La Cuarta Revolución Industrial - Transformación Digital</a:t>
            </a:r>
          </a:p>
        </p:txBody>
      </p:sp>
    </p:spTree>
    <p:extLst>
      <p:ext uri="{BB962C8B-B14F-4D97-AF65-F5344CB8AC3E}">
        <p14:creationId xmlns:p14="http://schemas.microsoft.com/office/powerpoint/2010/main" val="3463808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-Comunicación entre el adaptador</a:t>
            </a:r>
            <a:br>
              <a:rPr lang="es-CO" sz="3600" dirty="0"/>
            </a:br>
            <a:r>
              <a:rPr lang="es-CO" sz="3600" dirty="0"/>
              <a:t>y el agente</a:t>
            </a:r>
          </a:p>
        </p:txBody>
      </p:sp>
      <p:pic>
        <p:nvPicPr>
          <p:cNvPr id="5" name="Imagen 4">
            <a:extLst>
              <a:ext uri="{FF2B5EF4-FFF2-40B4-BE49-F238E27FC236}">
                <a16:creationId xmlns:a16="http://schemas.microsoft.com/office/drawing/2014/main" id="{D335768F-914F-4672-8147-2FF2354938D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18159" y="1541890"/>
            <a:ext cx="5776624" cy="1386840"/>
          </a:xfrm>
          <a:prstGeom prst="rect">
            <a:avLst/>
          </a:prstGeom>
          <a:noFill/>
          <a:ln>
            <a:noFill/>
          </a:ln>
        </p:spPr>
      </p:pic>
      <p:sp>
        <p:nvSpPr>
          <p:cNvPr id="3" name="Rectángulo 2">
            <a:extLst>
              <a:ext uri="{FF2B5EF4-FFF2-40B4-BE49-F238E27FC236}">
                <a16:creationId xmlns:a16="http://schemas.microsoft.com/office/drawing/2014/main" id="{CDBDECD9-3FF8-4DE4-86BA-EA6626DA01A9}"/>
              </a:ext>
            </a:extLst>
          </p:cNvPr>
          <p:cNvSpPr/>
          <p:nvPr/>
        </p:nvSpPr>
        <p:spPr>
          <a:xfrm>
            <a:off x="518159" y="3151188"/>
            <a:ext cx="4596130"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Paquete con PING del agente al adaptador</a:t>
            </a:r>
            <a:endParaRPr lang="es-CO" dirty="0"/>
          </a:p>
        </p:txBody>
      </p:sp>
      <p:pic>
        <p:nvPicPr>
          <p:cNvPr id="7" name="Imagen 6">
            <a:extLst>
              <a:ext uri="{FF2B5EF4-FFF2-40B4-BE49-F238E27FC236}">
                <a16:creationId xmlns:a16="http://schemas.microsoft.com/office/drawing/2014/main" id="{24E93EAF-84D3-4F22-A5BD-1D895A76F84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501598" y="3929270"/>
            <a:ext cx="6179654" cy="1386839"/>
          </a:xfrm>
          <a:prstGeom prst="rect">
            <a:avLst/>
          </a:prstGeom>
          <a:noFill/>
          <a:ln>
            <a:noFill/>
          </a:ln>
        </p:spPr>
      </p:pic>
      <p:sp>
        <p:nvSpPr>
          <p:cNvPr id="8" name="Rectángulo 7">
            <a:extLst>
              <a:ext uri="{FF2B5EF4-FFF2-40B4-BE49-F238E27FC236}">
                <a16:creationId xmlns:a16="http://schemas.microsoft.com/office/drawing/2014/main" id="{50B877BF-83FA-48C7-9FB6-831F4A5E2A8D}"/>
              </a:ext>
            </a:extLst>
          </p:cNvPr>
          <p:cNvSpPr/>
          <p:nvPr/>
        </p:nvSpPr>
        <p:spPr>
          <a:xfrm>
            <a:off x="4501598" y="5538568"/>
            <a:ext cx="4711546"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Paquete con PONG del adaptador al agente</a:t>
            </a:r>
            <a:endParaRPr lang="es-CO" dirty="0"/>
          </a:p>
        </p:txBody>
      </p:sp>
    </p:spTree>
    <p:extLst>
      <p:ext uri="{BB962C8B-B14F-4D97-AF65-F5344CB8AC3E}">
        <p14:creationId xmlns:p14="http://schemas.microsoft.com/office/powerpoint/2010/main" val="947783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-Comunicación entre el adaptador</a:t>
            </a:r>
            <a:br>
              <a:rPr lang="es-CO" sz="3600" dirty="0"/>
            </a:br>
            <a:r>
              <a:rPr lang="es-CO" sz="3600" dirty="0"/>
              <a:t>y el agente</a:t>
            </a:r>
          </a:p>
        </p:txBody>
      </p:sp>
      <p:pic>
        <p:nvPicPr>
          <p:cNvPr id="9" name="Imagen 8">
            <a:extLst>
              <a:ext uri="{FF2B5EF4-FFF2-40B4-BE49-F238E27FC236}">
                <a16:creationId xmlns:a16="http://schemas.microsoft.com/office/drawing/2014/main" id="{ACFDD092-BE64-4310-A858-328219C896B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49329" y="1353792"/>
            <a:ext cx="6216513" cy="2075208"/>
          </a:xfrm>
          <a:prstGeom prst="rect">
            <a:avLst/>
          </a:prstGeom>
          <a:noFill/>
          <a:ln>
            <a:noFill/>
          </a:ln>
        </p:spPr>
      </p:pic>
      <p:sp>
        <p:nvSpPr>
          <p:cNvPr id="4" name="Rectángulo 3">
            <a:extLst>
              <a:ext uri="{FF2B5EF4-FFF2-40B4-BE49-F238E27FC236}">
                <a16:creationId xmlns:a16="http://schemas.microsoft.com/office/drawing/2014/main" id="{80B85D1F-AE0A-453C-8B12-645A7CEAD8D0}"/>
              </a:ext>
            </a:extLst>
          </p:cNvPr>
          <p:cNvSpPr/>
          <p:nvPr/>
        </p:nvSpPr>
        <p:spPr>
          <a:xfrm>
            <a:off x="449329" y="3648026"/>
            <a:ext cx="5840060"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Primer paquete de datos entre el agente y el adaptador</a:t>
            </a:r>
            <a:endParaRPr lang="es-CO" dirty="0"/>
          </a:p>
        </p:txBody>
      </p:sp>
      <p:pic>
        <p:nvPicPr>
          <p:cNvPr id="10" name="Imagen 9">
            <a:extLst>
              <a:ext uri="{FF2B5EF4-FFF2-40B4-BE49-F238E27FC236}">
                <a16:creationId xmlns:a16="http://schemas.microsoft.com/office/drawing/2014/main" id="{D227FBA0-9D89-40C3-9FEA-05F113194377}"/>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124871" y="4087296"/>
            <a:ext cx="5840060" cy="1889433"/>
          </a:xfrm>
          <a:prstGeom prst="rect">
            <a:avLst/>
          </a:prstGeom>
          <a:noFill/>
          <a:ln>
            <a:noFill/>
          </a:ln>
        </p:spPr>
      </p:pic>
      <p:sp>
        <p:nvSpPr>
          <p:cNvPr id="6" name="Rectángulo 5">
            <a:extLst>
              <a:ext uri="{FF2B5EF4-FFF2-40B4-BE49-F238E27FC236}">
                <a16:creationId xmlns:a16="http://schemas.microsoft.com/office/drawing/2014/main" id="{8F31891D-97A3-486B-956C-C1DACFD0930C}"/>
              </a:ext>
            </a:extLst>
          </p:cNvPr>
          <p:cNvSpPr/>
          <p:nvPr/>
        </p:nvSpPr>
        <p:spPr>
          <a:xfrm>
            <a:off x="5124871" y="6046667"/>
            <a:ext cx="6083717" cy="369332"/>
          </a:xfrm>
          <a:prstGeom prst="rect">
            <a:avLst/>
          </a:prstGeom>
        </p:spPr>
        <p:txBody>
          <a:bodyPr wrap="none">
            <a:spAutoFit/>
          </a:bodyPr>
          <a:lstStyle/>
          <a:p>
            <a:r>
              <a:rPr lang="es-CO" dirty="0">
                <a:latin typeface="Arial" panose="020B0604020202020204" pitchFamily="34" charset="0"/>
                <a:ea typeface="Calibri" panose="020F0502020204030204" pitchFamily="34" charset="0"/>
              </a:rPr>
              <a:t>Segundo paquete de datos entre el adaptador y el agente</a:t>
            </a:r>
            <a:endParaRPr lang="es-CO" dirty="0"/>
          </a:p>
        </p:txBody>
      </p:sp>
    </p:spTree>
    <p:extLst>
      <p:ext uri="{BB962C8B-B14F-4D97-AF65-F5344CB8AC3E}">
        <p14:creationId xmlns:p14="http://schemas.microsoft.com/office/powerpoint/2010/main" val="686297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-Comunicación entre el adaptador</a:t>
            </a:r>
            <a:br>
              <a:rPr lang="es-CO" sz="3600" dirty="0"/>
            </a:br>
            <a:r>
              <a:rPr lang="es-CO" sz="3600" dirty="0"/>
              <a:t>y el agente</a:t>
            </a:r>
          </a:p>
        </p:txBody>
      </p:sp>
      <p:sp>
        <p:nvSpPr>
          <p:cNvPr id="6" name="Rectángulo 5">
            <a:extLst>
              <a:ext uri="{FF2B5EF4-FFF2-40B4-BE49-F238E27FC236}">
                <a16:creationId xmlns:a16="http://schemas.microsoft.com/office/drawing/2014/main" id="{8F31891D-97A3-486B-956C-C1DACFD0930C}"/>
              </a:ext>
            </a:extLst>
          </p:cNvPr>
          <p:cNvSpPr/>
          <p:nvPr/>
        </p:nvSpPr>
        <p:spPr>
          <a:xfrm>
            <a:off x="1859904" y="5723233"/>
            <a:ext cx="8472191" cy="369332"/>
          </a:xfrm>
          <a:prstGeom prst="rect">
            <a:avLst/>
          </a:prstGeom>
        </p:spPr>
        <p:txBody>
          <a:bodyPr wrap="none">
            <a:spAutoFit/>
          </a:bodyPr>
          <a:lstStyle/>
          <a:p>
            <a:r>
              <a:rPr lang="es-CO" dirty="0"/>
              <a:t>Grafica para la diferencia de tiempos entre datos de la comunicación adaptador-agente</a:t>
            </a:r>
          </a:p>
        </p:txBody>
      </p:sp>
      <p:pic>
        <p:nvPicPr>
          <p:cNvPr id="7" name="Imagen 6">
            <a:extLst>
              <a:ext uri="{FF2B5EF4-FFF2-40B4-BE49-F238E27FC236}">
                <a16:creationId xmlns:a16="http://schemas.microsoft.com/office/drawing/2014/main" id="{AAA009A6-5825-4DD7-8A64-646C5797A36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252870" y="1295400"/>
            <a:ext cx="7686260" cy="4267199"/>
          </a:xfrm>
          <a:prstGeom prst="rect">
            <a:avLst/>
          </a:prstGeom>
          <a:noFill/>
          <a:ln>
            <a:noFill/>
          </a:ln>
        </p:spPr>
      </p:pic>
    </p:spTree>
    <p:extLst>
      <p:ext uri="{BB962C8B-B14F-4D97-AF65-F5344CB8AC3E}">
        <p14:creationId xmlns:p14="http://schemas.microsoft.com/office/powerpoint/2010/main" val="29393841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-Comunicación entre el agente y el cliente web</a:t>
            </a:r>
          </a:p>
        </p:txBody>
      </p:sp>
      <p:pic>
        <p:nvPicPr>
          <p:cNvPr id="5" name="Imagen 4">
            <a:extLst>
              <a:ext uri="{FF2B5EF4-FFF2-40B4-BE49-F238E27FC236}">
                <a16:creationId xmlns:a16="http://schemas.microsoft.com/office/drawing/2014/main" id="{DB15ACEA-F5E6-468C-B165-358A4E84DF6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49330" y="1370150"/>
            <a:ext cx="5600700" cy="1838325"/>
          </a:xfrm>
          <a:prstGeom prst="rect">
            <a:avLst/>
          </a:prstGeom>
          <a:noFill/>
          <a:ln>
            <a:noFill/>
          </a:ln>
        </p:spPr>
      </p:pic>
      <p:sp>
        <p:nvSpPr>
          <p:cNvPr id="3" name="Rectángulo 2">
            <a:extLst>
              <a:ext uri="{FF2B5EF4-FFF2-40B4-BE49-F238E27FC236}">
                <a16:creationId xmlns:a16="http://schemas.microsoft.com/office/drawing/2014/main" id="{4A9CF721-5733-44D2-8CFA-9D0D7666575F}"/>
              </a:ext>
            </a:extLst>
          </p:cNvPr>
          <p:cNvSpPr/>
          <p:nvPr/>
        </p:nvSpPr>
        <p:spPr>
          <a:xfrm>
            <a:off x="278296" y="3280194"/>
            <a:ext cx="6997148" cy="369332"/>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Solicitud del cliente web para agente vista desde el PC del cliente</a:t>
            </a:r>
            <a:endParaRPr lang="es-CO" dirty="0"/>
          </a:p>
        </p:txBody>
      </p:sp>
      <p:pic>
        <p:nvPicPr>
          <p:cNvPr id="8" name="Imagen 7">
            <a:extLst>
              <a:ext uri="{FF2B5EF4-FFF2-40B4-BE49-F238E27FC236}">
                <a16:creationId xmlns:a16="http://schemas.microsoft.com/office/drawing/2014/main" id="{2084B900-C800-4DF5-88B0-DB5DC70EDE0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072682" y="3918529"/>
            <a:ext cx="5892248" cy="2005193"/>
          </a:xfrm>
          <a:prstGeom prst="rect">
            <a:avLst/>
          </a:prstGeom>
          <a:noFill/>
          <a:ln>
            <a:noFill/>
          </a:ln>
        </p:spPr>
      </p:pic>
      <p:sp>
        <p:nvSpPr>
          <p:cNvPr id="4" name="Rectángulo 3">
            <a:extLst>
              <a:ext uri="{FF2B5EF4-FFF2-40B4-BE49-F238E27FC236}">
                <a16:creationId xmlns:a16="http://schemas.microsoft.com/office/drawing/2014/main" id="{56CD3583-BBB5-4B69-A21E-6BEFBF11E4C0}"/>
              </a:ext>
            </a:extLst>
          </p:cNvPr>
          <p:cNvSpPr/>
          <p:nvPr/>
        </p:nvSpPr>
        <p:spPr>
          <a:xfrm>
            <a:off x="5072682" y="6053731"/>
            <a:ext cx="6838122" cy="369332"/>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Repuesta del agente al cliente web vista desde el PC del cliente</a:t>
            </a:r>
            <a:endParaRPr lang="es-CO" dirty="0"/>
          </a:p>
        </p:txBody>
      </p:sp>
      <p:sp>
        <p:nvSpPr>
          <p:cNvPr id="9" name="Rectángulo 8">
            <a:extLst>
              <a:ext uri="{FF2B5EF4-FFF2-40B4-BE49-F238E27FC236}">
                <a16:creationId xmlns:a16="http://schemas.microsoft.com/office/drawing/2014/main" id="{9EFCFDEC-5BBF-4EBB-9195-4407FD047A0C}"/>
              </a:ext>
            </a:extLst>
          </p:cNvPr>
          <p:cNvSpPr/>
          <p:nvPr/>
        </p:nvSpPr>
        <p:spPr>
          <a:xfrm>
            <a:off x="278296" y="4853402"/>
            <a:ext cx="3207026" cy="1200329"/>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una solicitud de datos por parte del cliente al agente tarda al aproximadamente 15.622 milisegundos</a:t>
            </a:r>
            <a:endParaRPr lang="es-CO" dirty="0"/>
          </a:p>
        </p:txBody>
      </p:sp>
    </p:spTree>
    <p:extLst>
      <p:ext uri="{BB962C8B-B14F-4D97-AF65-F5344CB8AC3E}">
        <p14:creationId xmlns:p14="http://schemas.microsoft.com/office/powerpoint/2010/main" val="18514655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-Sincronización entre el </a:t>
            </a:r>
            <a:br>
              <a:rPr lang="es-CO" sz="3600" dirty="0"/>
            </a:br>
            <a:r>
              <a:rPr lang="es-CO" sz="3600" dirty="0"/>
              <a:t>adaptador y el agente</a:t>
            </a:r>
          </a:p>
        </p:txBody>
      </p:sp>
      <p:pic>
        <p:nvPicPr>
          <p:cNvPr id="10" name="Imagen 9">
            <a:extLst>
              <a:ext uri="{FF2B5EF4-FFF2-40B4-BE49-F238E27FC236}">
                <a16:creationId xmlns:a16="http://schemas.microsoft.com/office/drawing/2014/main" id="{82DC76B7-83C6-4862-9A2F-D791E5F6A68A}"/>
              </a:ext>
            </a:extLst>
          </p:cNvPr>
          <p:cNvPicPr/>
          <p:nvPr/>
        </p:nvPicPr>
        <p:blipFill>
          <a:blip r:embed="rId2"/>
          <a:stretch>
            <a:fillRect/>
          </a:stretch>
        </p:blipFill>
        <p:spPr>
          <a:xfrm>
            <a:off x="2531164" y="1378226"/>
            <a:ext cx="6891131" cy="4055165"/>
          </a:xfrm>
          <a:prstGeom prst="rect">
            <a:avLst/>
          </a:prstGeom>
        </p:spPr>
      </p:pic>
      <p:sp>
        <p:nvSpPr>
          <p:cNvPr id="6" name="Rectángulo 5">
            <a:extLst>
              <a:ext uri="{FF2B5EF4-FFF2-40B4-BE49-F238E27FC236}">
                <a16:creationId xmlns:a16="http://schemas.microsoft.com/office/drawing/2014/main" id="{ECA98D8A-AF67-44D7-8784-C6E2A1A7DB57}"/>
              </a:ext>
            </a:extLst>
          </p:cNvPr>
          <p:cNvSpPr/>
          <p:nvPr/>
        </p:nvSpPr>
        <p:spPr>
          <a:xfrm>
            <a:off x="2584172" y="5676851"/>
            <a:ext cx="6785113" cy="369332"/>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Fallo de sincronización entre los datos del agente y el adaptador</a:t>
            </a:r>
            <a:endParaRPr lang="es-CO" dirty="0"/>
          </a:p>
        </p:txBody>
      </p:sp>
    </p:spTree>
    <p:extLst>
      <p:ext uri="{BB962C8B-B14F-4D97-AF65-F5344CB8AC3E}">
        <p14:creationId xmlns:p14="http://schemas.microsoft.com/office/powerpoint/2010/main" val="2175647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fontScale="90000"/>
          </a:bodyPr>
          <a:lstStyle/>
          <a:p>
            <a:r>
              <a:rPr lang="es-CO" sz="3800" dirty="0"/>
              <a:t>7. Resultados		</a:t>
            </a:r>
            <a:r>
              <a:rPr lang="es-CO" sz="3600" dirty="0"/>
              <a:t>-Sincronización entre el </a:t>
            </a:r>
            <a:br>
              <a:rPr lang="es-CO" sz="3600" dirty="0"/>
            </a:br>
            <a:r>
              <a:rPr lang="es-CO" sz="3600" dirty="0"/>
              <a:t>adaptador y el agente</a:t>
            </a:r>
          </a:p>
        </p:txBody>
      </p:sp>
      <p:sp>
        <p:nvSpPr>
          <p:cNvPr id="3" name="Rectángulo 2">
            <a:extLst>
              <a:ext uri="{FF2B5EF4-FFF2-40B4-BE49-F238E27FC236}">
                <a16:creationId xmlns:a16="http://schemas.microsoft.com/office/drawing/2014/main" id="{459F27A2-4FF9-422D-877F-178C2F6AB344}"/>
              </a:ext>
            </a:extLst>
          </p:cNvPr>
          <p:cNvSpPr/>
          <p:nvPr/>
        </p:nvSpPr>
        <p:spPr>
          <a:xfrm>
            <a:off x="449330" y="2520257"/>
            <a:ext cx="7010400" cy="2151936"/>
          </a:xfrm>
          <a:prstGeom prst="rect">
            <a:avLst/>
          </a:prstGeom>
        </p:spPr>
        <p:txBody>
          <a:bodyPr wrap="square">
            <a:spAutoFit/>
          </a:bodyPr>
          <a:lstStyle/>
          <a:p>
            <a:pPr lvl="0" algn="just" fontAlgn="auto">
              <a:lnSpc>
                <a:spcPct val="107000"/>
              </a:lnSpc>
              <a:spcAft>
                <a:spcPts val="0"/>
              </a:spcAft>
            </a:pPr>
            <a:r>
              <a:rPr lang="es-CO" dirty="0">
                <a:latin typeface="Arial" panose="020B0604020202020204" pitchFamily="34" charset="0"/>
                <a:ea typeface="Calibri" panose="020F0502020204030204" pitchFamily="34" charset="0"/>
                <a:cs typeface="Calibri" panose="020F0502020204030204" pitchFamily="34" charset="0"/>
              </a:rPr>
              <a:t>Pasos para la sincronización.</a:t>
            </a:r>
          </a:p>
          <a:p>
            <a:pPr marL="342900" lvl="0" indent="-342900" algn="just" fontAlgn="auto">
              <a:lnSpc>
                <a:spcPct val="107000"/>
              </a:lnSpc>
              <a:spcAft>
                <a:spcPts val="0"/>
              </a:spcAft>
              <a:buFont typeface="Symbol" panose="05050102010706020507" pitchFamily="18" charset="2"/>
              <a:buChar char=""/>
            </a:pPr>
            <a:r>
              <a:rPr lang="es-CO" dirty="0">
                <a:latin typeface="Arial" panose="020B0604020202020204" pitchFamily="34" charset="0"/>
                <a:ea typeface="Calibri" panose="020F0502020204030204" pitchFamily="34" charset="0"/>
                <a:cs typeface="Calibri" panose="020F0502020204030204" pitchFamily="34" charset="0"/>
              </a:rPr>
              <a:t>Primero se debe detener el servicio del agente en la computadora.</a:t>
            </a:r>
            <a:endParaRPr lang="es-CO"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fontAlgn="auto">
              <a:lnSpc>
                <a:spcPct val="107000"/>
              </a:lnSpc>
              <a:spcAft>
                <a:spcPts val="0"/>
              </a:spcAft>
              <a:buFont typeface="Symbol" panose="05050102010706020507" pitchFamily="18" charset="2"/>
              <a:buChar char=""/>
            </a:pPr>
            <a:r>
              <a:rPr lang="es-CO" dirty="0">
                <a:latin typeface="Arial" panose="020B0604020202020204" pitchFamily="34" charset="0"/>
                <a:ea typeface="Calibri" panose="020F0502020204030204" pitchFamily="34" charset="0"/>
                <a:cs typeface="Calibri" panose="020F0502020204030204" pitchFamily="34" charset="0"/>
              </a:rPr>
              <a:t>Reiniciar el controlador de la maquina, conectar la maquina por serial con el software control para impresión.</a:t>
            </a:r>
          </a:p>
          <a:p>
            <a:pPr marL="342900" lvl="0" indent="-342900" algn="just" fontAlgn="auto">
              <a:lnSpc>
                <a:spcPct val="107000"/>
              </a:lnSpc>
              <a:spcAft>
                <a:spcPts val="0"/>
              </a:spcAft>
              <a:buFont typeface="Symbol" panose="05050102010706020507" pitchFamily="18" charset="2"/>
              <a:buChar char=""/>
            </a:pPr>
            <a:r>
              <a:rPr lang="es-CO" dirty="0">
                <a:latin typeface="Arial" panose="020B0604020202020204" pitchFamily="34" charset="0"/>
                <a:ea typeface="Calibri" panose="020F0502020204030204" pitchFamily="34" charset="0"/>
                <a:cs typeface="Calibri" panose="020F0502020204030204" pitchFamily="34" charset="0"/>
              </a:rPr>
              <a:t>Esperar que el controlador inicie por completo.</a:t>
            </a:r>
          </a:p>
          <a:p>
            <a:pPr marL="342900" lvl="0" indent="-342900" algn="just" fontAlgn="auto">
              <a:lnSpc>
                <a:spcPct val="107000"/>
              </a:lnSpc>
              <a:spcAft>
                <a:spcPts val="0"/>
              </a:spcAft>
              <a:buFont typeface="Symbol" panose="05050102010706020507" pitchFamily="18" charset="2"/>
              <a:buChar char=""/>
            </a:pPr>
            <a:r>
              <a:rPr lang="es-CO" dirty="0">
                <a:latin typeface="Arial" panose="020B0604020202020204" pitchFamily="34" charset="0"/>
                <a:ea typeface="Calibri" panose="020F0502020204030204" pitchFamily="34" charset="0"/>
                <a:cs typeface="Calibri" panose="020F0502020204030204" pitchFamily="34" charset="0"/>
              </a:rPr>
              <a:t>Iniciar el servicio del agente.</a:t>
            </a:r>
            <a:endParaRPr lang="es-CO"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000834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a:bodyPr>
          <a:lstStyle/>
          <a:p>
            <a:r>
              <a:rPr lang="es-CO" sz="3800" dirty="0"/>
              <a:t>7. Resultados		</a:t>
            </a:r>
            <a:r>
              <a:rPr lang="es-CO" sz="3600" dirty="0"/>
              <a:t>-Publicaciones</a:t>
            </a:r>
          </a:p>
        </p:txBody>
      </p:sp>
      <p:sp>
        <p:nvSpPr>
          <p:cNvPr id="4" name="Rectángulo 3">
            <a:extLst>
              <a:ext uri="{FF2B5EF4-FFF2-40B4-BE49-F238E27FC236}">
                <a16:creationId xmlns:a16="http://schemas.microsoft.com/office/drawing/2014/main" id="{24DD8F0B-DDA4-4799-B5D5-5293D48199DF}"/>
              </a:ext>
            </a:extLst>
          </p:cNvPr>
          <p:cNvSpPr/>
          <p:nvPr/>
        </p:nvSpPr>
        <p:spPr>
          <a:xfrm>
            <a:off x="449330" y="1378226"/>
            <a:ext cx="10669244" cy="670120"/>
          </a:xfrm>
          <a:prstGeom prst="rect">
            <a:avLst/>
          </a:prstGeom>
        </p:spPr>
        <p:txBody>
          <a:bodyPr wrap="square">
            <a:spAutoFit/>
          </a:bodyPr>
          <a:lstStyle/>
          <a:p>
            <a:pPr indent="-635" algn="just" fontAlgn="auto">
              <a:lnSpc>
                <a:spcPct val="107000"/>
              </a:lnSpc>
              <a:spcAft>
                <a:spcPts val="800"/>
              </a:spcAft>
            </a:pPr>
            <a:r>
              <a:rPr lang="es-CO" dirty="0">
                <a:latin typeface="Arial" panose="020B0604020202020204" pitchFamily="34" charset="0"/>
                <a:ea typeface="Calibri" panose="020F0502020204030204" pitchFamily="34" charset="0"/>
                <a:cs typeface="Calibri" panose="020F0502020204030204" pitchFamily="34" charset="0"/>
              </a:rPr>
              <a:t>Parte del trabajo desarrollado será próximamente publicado en la revista IFAC </a:t>
            </a:r>
            <a:r>
              <a:rPr lang="es-CO" dirty="0" err="1">
                <a:latin typeface="Arial" panose="020B0604020202020204" pitchFamily="34" charset="0"/>
                <a:ea typeface="Calibri" panose="020F0502020204030204" pitchFamily="34" charset="0"/>
                <a:cs typeface="Calibri" panose="020F0502020204030204" pitchFamily="34" charset="0"/>
              </a:rPr>
              <a:t>PapersOnline</a:t>
            </a:r>
            <a:r>
              <a:rPr lang="es-CO" dirty="0">
                <a:latin typeface="Arial" panose="020B0604020202020204" pitchFamily="34" charset="0"/>
                <a:ea typeface="Calibri" panose="020F0502020204030204" pitchFamily="34" charset="0"/>
                <a:cs typeface="Calibri" panose="020F0502020204030204" pitchFamily="34" charset="0"/>
              </a:rPr>
              <a:t> de Elsevier alojado en el servidor web de </a:t>
            </a:r>
            <a:r>
              <a:rPr lang="es-CO" dirty="0" err="1">
                <a:latin typeface="Arial" panose="020B0604020202020204" pitchFamily="34" charset="0"/>
                <a:ea typeface="Calibri" panose="020F0502020204030204" pitchFamily="34" charset="0"/>
                <a:cs typeface="Calibri" panose="020F0502020204030204" pitchFamily="34" charset="0"/>
              </a:rPr>
              <a:t>ScienceDirect</a:t>
            </a:r>
            <a:r>
              <a:rPr lang="es-CO" dirty="0">
                <a:latin typeface="Arial" panose="020B0604020202020204" pitchFamily="34" charset="0"/>
                <a:ea typeface="Calibri" panose="020F0502020204030204" pitchFamily="34" charset="0"/>
                <a:cs typeface="Calibri" panose="020F0502020204030204" pitchFamily="34" charset="0"/>
              </a:rPr>
              <a:t>.</a:t>
            </a:r>
            <a:endParaRPr lang="es-CO" dirty="0">
              <a:latin typeface="Calibri" panose="020F0502020204030204" pitchFamily="34" charset="0"/>
              <a:ea typeface="Calibri" panose="020F0502020204030204" pitchFamily="34" charset="0"/>
              <a:cs typeface="Calibri" panose="020F0502020204030204" pitchFamily="34" charset="0"/>
            </a:endParaRPr>
          </a:p>
        </p:txBody>
      </p:sp>
      <p:pic>
        <p:nvPicPr>
          <p:cNvPr id="6" name="Imagen 5">
            <a:extLst>
              <a:ext uri="{FF2B5EF4-FFF2-40B4-BE49-F238E27FC236}">
                <a16:creationId xmlns:a16="http://schemas.microsoft.com/office/drawing/2014/main" id="{BFBFD8E6-2DE4-477B-9CF2-732426F1BC92}"/>
              </a:ext>
            </a:extLst>
          </p:cNvPr>
          <p:cNvPicPr>
            <a:picLocks noChangeAspect="1"/>
          </p:cNvPicPr>
          <p:nvPr/>
        </p:nvPicPr>
        <p:blipFill>
          <a:blip r:embed="rId2"/>
          <a:stretch>
            <a:fillRect/>
          </a:stretch>
        </p:blipFill>
        <p:spPr>
          <a:xfrm>
            <a:off x="3990078" y="2048346"/>
            <a:ext cx="4211844" cy="3807507"/>
          </a:xfrm>
          <a:prstGeom prst="rect">
            <a:avLst/>
          </a:prstGeom>
        </p:spPr>
      </p:pic>
      <p:sp>
        <p:nvSpPr>
          <p:cNvPr id="7" name="Rectángulo 6">
            <a:extLst>
              <a:ext uri="{FF2B5EF4-FFF2-40B4-BE49-F238E27FC236}">
                <a16:creationId xmlns:a16="http://schemas.microsoft.com/office/drawing/2014/main" id="{30F74695-9C16-4C51-846C-C930CE11FAFC}"/>
              </a:ext>
            </a:extLst>
          </p:cNvPr>
          <p:cNvSpPr/>
          <p:nvPr/>
        </p:nvSpPr>
        <p:spPr>
          <a:xfrm>
            <a:off x="706091" y="6033490"/>
            <a:ext cx="10002078" cy="369332"/>
          </a:xfrm>
          <a:prstGeom prst="rect">
            <a:avLst/>
          </a:prstGeom>
        </p:spPr>
        <p:txBody>
          <a:bodyPr wrap="square">
            <a:spAutoFit/>
          </a:bodyPr>
          <a:lstStyle/>
          <a:p>
            <a:r>
              <a:rPr lang="es-419" dirty="0">
                <a:latin typeface="Arial" panose="020B0604020202020204" pitchFamily="34" charset="0"/>
                <a:ea typeface="Calibri" panose="020F0502020204030204" pitchFamily="34" charset="0"/>
              </a:rPr>
              <a:t>imagen con la primera página del artículo que será publicado en la revista IFAC </a:t>
            </a:r>
            <a:r>
              <a:rPr lang="es-419" dirty="0" err="1">
                <a:latin typeface="Arial" panose="020B0604020202020204" pitchFamily="34" charset="0"/>
                <a:ea typeface="Calibri" panose="020F0502020204030204" pitchFamily="34" charset="0"/>
              </a:rPr>
              <a:t>PapersOnline</a:t>
            </a:r>
            <a:endParaRPr lang="es-CO" dirty="0"/>
          </a:p>
        </p:txBody>
      </p:sp>
    </p:spTree>
    <p:extLst>
      <p:ext uri="{BB962C8B-B14F-4D97-AF65-F5344CB8AC3E}">
        <p14:creationId xmlns:p14="http://schemas.microsoft.com/office/powerpoint/2010/main" val="381638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a:bodyPr>
          <a:lstStyle/>
          <a:p>
            <a:r>
              <a:rPr lang="es-CO" sz="3800" dirty="0"/>
              <a:t>8. Conclusiones</a:t>
            </a:r>
            <a:endParaRPr lang="es-CO" sz="3600" dirty="0"/>
          </a:p>
        </p:txBody>
      </p:sp>
      <p:sp>
        <p:nvSpPr>
          <p:cNvPr id="3" name="Rectángulo 2">
            <a:extLst>
              <a:ext uri="{FF2B5EF4-FFF2-40B4-BE49-F238E27FC236}">
                <a16:creationId xmlns:a16="http://schemas.microsoft.com/office/drawing/2014/main" id="{0ED4EE1F-3B0A-46BD-98D8-447969270B31}"/>
              </a:ext>
            </a:extLst>
          </p:cNvPr>
          <p:cNvSpPr/>
          <p:nvPr/>
        </p:nvSpPr>
        <p:spPr>
          <a:xfrm>
            <a:off x="838200" y="1391654"/>
            <a:ext cx="10515600" cy="1855573"/>
          </a:xfrm>
          <a:prstGeom prst="rect">
            <a:avLst/>
          </a:prstGeom>
        </p:spPr>
        <p:txBody>
          <a:bodyPr wrap="square">
            <a:spAutoFit/>
          </a:bodyPr>
          <a:lstStyle/>
          <a:p>
            <a:pPr indent="-635" algn="just">
              <a:lnSpc>
                <a:spcPct val="107000"/>
              </a:lnSpc>
              <a:spcBef>
                <a:spcPts val="1800"/>
              </a:spcBef>
              <a:spcAft>
                <a:spcPts val="1800"/>
              </a:spcAft>
            </a:pP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Este trabajo ha introducido el desarrollo de un método para conectar máquinas de manufactura aditiva del tipo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RepRap</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a internet usando el protocolo estándar industrial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MTConnect</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El trabajo se da en un momento donde la llegada de la cuarta revolución industrial trae importantes desafíos al campo de la manufactura que deben ser enfrentados con la proposición y desarrollo de nuevas plataformas de sistemas avanzados de manufactura usando tecnologías industriales estándares, abiertas y escalables. </a:t>
            </a:r>
            <a:endParaRPr lang="es-CO" dirty="0">
              <a:latin typeface="Calibri" panose="020F0502020204030204" pitchFamily="34" charset="0"/>
              <a:ea typeface="Calibri" panose="020F0502020204030204" pitchFamily="34" charset="0"/>
              <a:cs typeface="Calibri" panose="020F0502020204030204" pitchFamily="34" charset="0"/>
            </a:endParaRPr>
          </a:p>
        </p:txBody>
      </p:sp>
      <p:sp>
        <p:nvSpPr>
          <p:cNvPr id="8" name="Rectángulo 7">
            <a:extLst>
              <a:ext uri="{FF2B5EF4-FFF2-40B4-BE49-F238E27FC236}">
                <a16:creationId xmlns:a16="http://schemas.microsoft.com/office/drawing/2014/main" id="{7055BE60-F15C-4E02-AEA9-E8FE3CE16881}"/>
              </a:ext>
            </a:extLst>
          </p:cNvPr>
          <p:cNvSpPr/>
          <p:nvPr/>
        </p:nvSpPr>
        <p:spPr>
          <a:xfrm>
            <a:off x="838200" y="3610773"/>
            <a:ext cx="10515600" cy="2450094"/>
          </a:xfrm>
          <a:prstGeom prst="rect">
            <a:avLst/>
          </a:prstGeom>
        </p:spPr>
        <p:txBody>
          <a:bodyPr wrap="square">
            <a:spAutoFit/>
          </a:bodyPr>
          <a:lstStyle/>
          <a:p>
            <a:pPr indent="-635" algn="just">
              <a:lnSpc>
                <a:spcPct val="107000"/>
              </a:lnSpc>
              <a:spcBef>
                <a:spcPts val="1800"/>
              </a:spcBef>
              <a:spcAft>
                <a:spcPts val="1800"/>
              </a:spcAft>
            </a:pP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La arquitectura del adaptador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MTConnect</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propuesta para este trabajo esta embebida en el firmware de la impresora 3D  lo que difiere de la mayoría de arquitecturas que usan el adaptador separado del sistema de la maquina ya que se contaba con una impresora 3D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RepRap</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de código abierto. El adaptador desarrollado cuenta con un componente de software </a:t>
            </a:r>
            <a:r>
              <a:rPr lang="es-CO" dirty="0"/>
              <a:t>incorporado en el firmware de la máquina y un componente de hardware constituido por una placa de módulo Ethernet, esto da ventajas en el sentido de costos computaciones. No obstante, debido a las limitaciones del controlador Arduino Mega la incorporación del código del adaptador, que usa las librerías Ethernet, interfiere con algunos de los procesos internos del firmware que utilizan los </a:t>
            </a:r>
            <a:r>
              <a:rPr lang="es-CO" dirty="0" err="1"/>
              <a:t>timers</a:t>
            </a:r>
            <a:r>
              <a:rPr lang="es-CO" dirty="0"/>
              <a:t> del controlador.</a:t>
            </a:r>
            <a:endParaRPr lang="es-CO"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471870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49330" y="455178"/>
            <a:ext cx="10515600" cy="679588"/>
          </a:xfrm>
        </p:spPr>
        <p:txBody>
          <a:bodyPr>
            <a:normAutofit/>
          </a:bodyPr>
          <a:lstStyle/>
          <a:p>
            <a:r>
              <a:rPr lang="es-CO" sz="3800" dirty="0"/>
              <a:t>8. Conclusiones</a:t>
            </a:r>
            <a:endParaRPr lang="es-CO" sz="3600" dirty="0"/>
          </a:p>
        </p:txBody>
      </p:sp>
      <p:sp>
        <p:nvSpPr>
          <p:cNvPr id="4" name="Rectángulo 3">
            <a:extLst>
              <a:ext uri="{FF2B5EF4-FFF2-40B4-BE49-F238E27FC236}">
                <a16:creationId xmlns:a16="http://schemas.microsoft.com/office/drawing/2014/main" id="{533A1CCA-8747-437C-91B4-07D594EA14C9}"/>
              </a:ext>
            </a:extLst>
          </p:cNvPr>
          <p:cNvSpPr/>
          <p:nvPr/>
        </p:nvSpPr>
        <p:spPr>
          <a:xfrm>
            <a:off x="636103" y="1314547"/>
            <a:ext cx="10515601" cy="1559209"/>
          </a:xfrm>
          <a:prstGeom prst="rect">
            <a:avLst/>
          </a:prstGeom>
        </p:spPr>
        <p:txBody>
          <a:bodyPr wrap="square">
            <a:spAutoFit/>
          </a:bodyPr>
          <a:lstStyle/>
          <a:p>
            <a:pPr indent="-1270" algn="just">
              <a:lnSpc>
                <a:spcPct val="107000"/>
              </a:lnSpc>
              <a:spcBef>
                <a:spcPts val="1800"/>
              </a:spcBef>
              <a:spcAft>
                <a:spcPts val="1800"/>
              </a:spcAft>
            </a:pP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Los resultados obtenidos han demostrado el gran potencial del sistema propuesto para acceso a datos y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monitoreamiento</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remoto de impresoras 3D en ambientes de sistemas de producción ciber-físicos. El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framework</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desarrollado tiene la capacidad de recuperar datos del proceso de impresión de una parte desde la máquina y publicarlos en internet para un cliente web que los requiera. Tres tipos de requerimiento de datos son posibles a través del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framework</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probe</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current</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y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sample</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a:t>
            </a:r>
            <a:endParaRPr lang="es-CO" dirty="0">
              <a:latin typeface="Calibri" panose="020F0502020204030204" pitchFamily="34" charset="0"/>
              <a:ea typeface="Calibri" panose="020F0502020204030204" pitchFamily="34" charset="0"/>
              <a:cs typeface="Calibri" panose="020F0502020204030204" pitchFamily="34" charset="0"/>
            </a:endParaRPr>
          </a:p>
        </p:txBody>
      </p:sp>
      <p:sp>
        <p:nvSpPr>
          <p:cNvPr id="5" name="Rectángulo 4">
            <a:extLst>
              <a:ext uri="{FF2B5EF4-FFF2-40B4-BE49-F238E27FC236}">
                <a16:creationId xmlns:a16="http://schemas.microsoft.com/office/drawing/2014/main" id="{69A4767B-66F8-45A6-B818-E397ACFBE97E}"/>
              </a:ext>
            </a:extLst>
          </p:cNvPr>
          <p:cNvSpPr/>
          <p:nvPr/>
        </p:nvSpPr>
        <p:spPr>
          <a:xfrm>
            <a:off x="636103" y="3053537"/>
            <a:ext cx="10328827" cy="1477328"/>
          </a:xfrm>
          <a:prstGeom prst="rect">
            <a:avLst/>
          </a:prstGeom>
        </p:spPr>
        <p:txBody>
          <a:bodyPr wrap="square">
            <a:spAutoFit/>
          </a:bodyPr>
          <a:lstStyle/>
          <a:p>
            <a:pPr algn="just"/>
            <a:r>
              <a:rPr lang="es-CO" dirty="0">
                <a:solidFill>
                  <a:srgbClr val="000000"/>
                </a:solidFill>
                <a:latin typeface="Arial" panose="020B0604020202020204" pitchFamily="34" charset="0"/>
                <a:ea typeface="Arial" panose="020B0604020202020204" pitchFamily="34" charset="0"/>
              </a:rPr>
              <a:t>El cliente web desarrollado para la demostración ha permitido realizar requerimientos de datos de la máquina a través del </a:t>
            </a:r>
            <a:r>
              <a:rPr lang="es-CO" dirty="0" err="1">
                <a:solidFill>
                  <a:srgbClr val="000000"/>
                </a:solidFill>
                <a:latin typeface="Arial" panose="020B0604020202020204" pitchFamily="34" charset="0"/>
                <a:ea typeface="Arial" panose="020B0604020202020204" pitchFamily="34" charset="0"/>
              </a:rPr>
              <a:t>MTConnect</a:t>
            </a:r>
            <a:r>
              <a:rPr lang="es-CO" dirty="0">
                <a:solidFill>
                  <a:srgbClr val="000000"/>
                </a:solidFill>
                <a:latin typeface="Arial" panose="020B0604020202020204" pitchFamily="34" charset="0"/>
                <a:ea typeface="Arial" panose="020B0604020202020204" pitchFamily="34" charset="0"/>
              </a:rPr>
              <a:t>. El tiempo de respuesta a un requerimiento hecho por el cliente dentro de una red local no a supera 100 milisegundos. Por otro lado, el tiempo de respuesta para un requerimiento de desde redes diferentes y distantes, como las realizadas desde el cliente en Colombia a una máquina en el </a:t>
            </a:r>
            <a:r>
              <a:rPr lang="es-CO" dirty="0" err="1">
                <a:solidFill>
                  <a:srgbClr val="000000"/>
                </a:solidFill>
                <a:latin typeface="Arial" panose="020B0604020202020204" pitchFamily="34" charset="0"/>
                <a:ea typeface="Arial" panose="020B0604020202020204" pitchFamily="34" charset="0"/>
              </a:rPr>
              <a:t>LaDPRER</a:t>
            </a:r>
            <a:r>
              <a:rPr lang="es-CO" dirty="0">
                <a:solidFill>
                  <a:srgbClr val="000000"/>
                </a:solidFill>
                <a:latin typeface="Arial" panose="020B0604020202020204" pitchFamily="34" charset="0"/>
                <a:ea typeface="Arial" panose="020B0604020202020204" pitchFamily="34" charset="0"/>
              </a:rPr>
              <a:t>, en Brasil, ha estado alrededor de 1 segundo. </a:t>
            </a:r>
            <a:endParaRPr lang="es-CO" dirty="0"/>
          </a:p>
        </p:txBody>
      </p:sp>
      <p:sp>
        <p:nvSpPr>
          <p:cNvPr id="6" name="Rectángulo 5">
            <a:extLst>
              <a:ext uri="{FF2B5EF4-FFF2-40B4-BE49-F238E27FC236}">
                <a16:creationId xmlns:a16="http://schemas.microsoft.com/office/drawing/2014/main" id="{5BF0A1E9-1D44-45CE-B9FF-51C2938AC8DC}"/>
              </a:ext>
            </a:extLst>
          </p:cNvPr>
          <p:cNvSpPr/>
          <p:nvPr/>
        </p:nvSpPr>
        <p:spPr>
          <a:xfrm>
            <a:off x="636103" y="4710646"/>
            <a:ext cx="10222808" cy="1559209"/>
          </a:xfrm>
          <a:prstGeom prst="rect">
            <a:avLst/>
          </a:prstGeom>
        </p:spPr>
        <p:txBody>
          <a:bodyPr wrap="square">
            <a:spAutoFit/>
          </a:bodyPr>
          <a:lstStyle/>
          <a:p>
            <a:pPr indent="-635" algn="just">
              <a:lnSpc>
                <a:spcPct val="107000"/>
              </a:lnSpc>
              <a:spcBef>
                <a:spcPts val="1800"/>
              </a:spcBef>
              <a:spcAft>
                <a:spcPts val="1800"/>
              </a:spcAft>
            </a:pP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Trabajos futuros pretenden habilitar el Sistema con operaciones de control remoto y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teleoperación</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vía internet agregando el protocolo OPC-UA, mientras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MTConnect</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solo es destinado para el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monitoreamiento</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y acceso a datos de proceso. La idea detrás de esto es construir un completo sistema de manufactura ciber-física auxiliado por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DigitalTwin</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 dentro del contexto de los trabajos de investigación siendo desarrollados en el </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LaDPRER</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a:t>
            </a:r>
            <a:r>
              <a:rPr lang="es-CO" dirty="0" err="1">
                <a:solidFill>
                  <a:srgbClr val="000000"/>
                </a:solidFill>
                <a:latin typeface="Arial" panose="020B0604020202020204" pitchFamily="34" charset="0"/>
                <a:ea typeface="Arial" panose="020B0604020202020204" pitchFamily="34" charset="0"/>
                <a:cs typeface="Calibri" panose="020F0502020204030204" pitchFamily="34" charset="0"/>
              </a:rPr>
              <a:t>UnB</a:t>
            </a:r>
            <a:r>
              <a:rPr lang="es-CO" dirty="0">
                <a:solidFill>
                  <a:srgbClr val="000000"/>
                </a:solidFill>
                <a:latin typeface="Arial" panose="020B0604020202020204" pitchFamily="34" charset="0"/>
                <a:ea typeface="Arial" panose="020B0604020202020204" pitchFamily="34" charset="0"/>
                <a:cs typeface="Calibri" panose="020F0502020204030204" pitchFamily="34" charset="0"/>
              </a:rPr>
              <a:t>-Brasil. </a:t>
            </a:r>
            <a:endParaRPr lang="es-CO"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268323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a:bodyPr>
          <a:lstStyle/>
          <a:p>
            <a:r>
              <a:rPr lang="es-CO" sz="3800" dirty="0"/>
              <a:t>9. Referencias</a:t>
            </a:r>
          </a:p>
        </p:txBody>
      </p:sp>
      <p:sp>
        <p:nvSpPr>
          <p:cNvPr id="3" name="Marcador de texto 2">
            <a:extLst>
              <a:ext uri="{FF2B5EF4-FFF2-40B4-BE49-F238E27FC236}">
                <a16:creationId xmlns:a16="http://schemas.microsoft.com/office/drawing/2014/main" id="{2A1642D4-AA14-43C7-A409-78DF6E7DC552}"/>
              </a:ext>
            </a:extLst>
          </p:cNvPr>
          <p:cNvSpPr>
            <a:spLocks noGrp="1"/>
          </p:cNvSpPr>
          <p:nvPr/>
        </p:nvSpPr>
        <p:spPr>
          <a:xfrm>
            <a:off x="634586" y="1534195"/>
            <a:ext cx="10922828" cy="537665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s-ES" sz="2400" kern="1200" smtClean="0">
                <a:solidFill>
                  <a:srgbClr val="404040"/>
                </a:solidFill>
                <a:latin typeface="+mn-lt"/>
                <a:ea typeface="MS PGothic" panose="020B0600070205080204" pitchFamily="34" charset="-128"/>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just"/>
            <a:r>
              <a:rPr lang="es-CO" dirty="0"/>
              <a:t>[1]	</a:t>
            </a:r>
            <a:r>
              <a:rPr lang="es-CO" dirty="0" err="1"/>
              <a:t>Mtc</a:t>
            </a:r>
            <a:r>
              <a:rPr lang="es-CO" dirty="0"/>
              <a:t>. </a:t>
            </a:r>
            <a:r>
              <a:rPr lang="es-CO" dirty="0" err="1"/>
              <a:t>Institute</a:t>
            </a:r>
            <a:r>
              <a:rPr lang="es-CO" dirty="0"/>
              <a:t> and </a:t>
            </a:r>
            <a:r>
              <a:rPr lang="es-CO" dirty="0" err="1"/>
              <a:t>Makerbot</a:t>
            </a:r>
            <a:r>
              <a:rPr lang="es-CO" dirty="0"/>
              <a:t>, “</a:t>
            </a:r>
            <a:r>
              <a:rPr lang="es-CO" dirty="0" err="1"/>
              <a:t>makerbot_agent</a:t>
            </a:r>
            <a:r>
              <a:rPr lang="es-CO" dirty="0"/>
              <a:t>,” </a:t>
            </a:r>
            <a:r>
              <a:rPr lang="es-CO" i="1" dirty="0" err="1"/>
              <a:t>Available</a:t>
            </a:r>
            <a:r>
              <a:rPr lang="es-CO" i="1" dirty="0"/>
              <a:t> </a:t>
            </a:r>
            <a:r>
              <a:rPr lang="es-CO" i="1" dirty="0" err="1"/>
              <a:t>on</a:t>
            </a:r>
            <a:r>
              <a:rPr lang="es-CO" i="1" dirty="0"/>
              <a:t>: https://github.com/mtconnect/makerbot_agent</a:t>
            </a:r>
            <a:r>
              <a:rPr lang="es-CO" dirty="0"/>
              <a:t>, 2015.</a:t>
            </a:r>
            <a:endParaRPr lang="pt-BR" dirty="0"/>
          </a:p>
          <a:p>
            <a:pPr algn="just"/>
            <a:r>
              <a:rPr lang="es-CO" dirty="0"/>
              <a:t>[2]	X. F. </a:t>
            </a:r>
            <a:r>
              <a:rPr lang="es-CO" dirty="0" err="1"/>
              <a:t>Liu</a:t>
            </a:r>
            <a:r>
              <a:rPr lang="es-CO" dirty="0"/>
              <a:t> and M. </a:t>
            </a:r>
            <a:r>
              <a:rPr lang="es-CO" dirty="0" err="1"/>
              <a:t>Cheng</a:t>
            </a:r>
            <a:r>
              <a:rPr lang="es-CO" dirty="0"/>
              <a:t>, “IMPLEMENTATION OF MTCONNECT FOR OPEN SOURCE 3D PRINTERS IN,” in </a:t>
            </a:r>
            <a:r>
              <a:rPr lang="es-CO" i="1" dirty="0" err="1"/>
              <a:t>Proceedings</a:t>
            </a:r>
            <a:r>
              <a:rPr lang="es-CO" i="1" dirty="0"/>
              <a:t> of </a:t>
            </a:r>
            <a:r>
              <a:rPr lang="es-CO" i="1" dirty="0" err="1"/>
              <a:t>the</a:t>
            </a:r>
            <a:r>
              <a:rPr lang="es-CO" i="1" dirty="0"/>
              <a:t> ASME 2016 International </a:t>
            </a:r>
            <a:r>
              <a:rPr lang="es-CO" i="1" dirty="0" err="1"/>
              <a:t>Design</a:t>
            </a:r>
            <a:r>
              <a:rPr lang="es-CO" i="1" dirty="0"/>
              <a:t> </a:t>
            </a:r>
            <a:r>
              <a:rPr lang="es-CO" i="1" dirty="0" err="1"/>
              <a:t>Engineering</a:t>
            </a:r>
            <a:r>
              <a:rPr lang="es-CO" i="1" dirty="0"/>
              <a:t> </a:t>
            </a:r>
            <a:r>
              <a:rPr lang="es-CO" i="1" dirty="0" err="1"/>
              <a:t>Technical</a:t>
            </a:r>
            <a:r>
              <a:rPr lang="es-CO" i="1" dirty="0"/>
              <a:t> </a:t>
            </a:r>
            <a:r>
              <a:rPr lang="es-CO" i="1" dirty="0" err="1"/>
              <a:t>Conferences</a:t>
            </a:r>
            <a:r>
              <a:rPr lang="es-CO" i="1" dirty="0"/>
              <a:t> and </a:t>
            </a:r>
            <a:r>
              <a:rPr lang="es-CO" i="1" dirty="0" err="1"/>
              <a:t>Computers</a:t>
            </a:r>
            <a:r>
              <a:rPr lang="es-CO" i="1" dirty="0"/>
              <a:t> and </a:t>
            </a:r>
            <a:r>
              <a:rPr lang="es-CO" i="1" dirty="0" err="1"/>
              <a:t>Information</a:t>
            </a:r>
            <a:r>
              <a:rPr lang="es-CO" i="1" dirty="0"/>
              <a:t> in </a:t>
            </a:r>
            <a:r>
              <a:rPr lang="es-CO" i="1" dirty="0" err="1"/>
              <a:t>Engineering</a:t>
            </a:r>
            <a:r>
              <a:rPr lang="es-CO" i="1" dirty="0"/>
              <a:t> </a:t>
            </a:r>
            <a:r>
              <a:rPr lang="es-CO" i="1" dirty="0" err="1"/>
              <a:t>Conference</a:t>
            </a:r>
            <a:r>
              <a:rPr lang="es-CO" i="1" dirty="0"/>
              <a:t> IDETC/CIE 2016</a:t>
            </a:r>
            <a:r>
              <a:rPr lang="es-CO" dirty="0"/>
              <a:t>, 2017, pp. 1–10.</a:t>
            </a:r>
            <a:endParaRPr lang="pt-BR" dirty="0"/>
          </a:p>
          <a:p>
            <a:pPr algn="just"/>
            <a:r>
              <a:rPr lang="es-CO" dirty="0"/>
              <a:t>[3]	X. F. </a:t>
            </a:r>
            <a:r>
              <a:rPr lang="es-CO" dirty="0" err="1"/>
              <a:t>Liu</a:t>
            </a:r>
            <a:r>
              <a:rPr lang="es-CO" dirty="0"/>
              <a:t>, M. R. </a:t>
            </a:r>
            <a:r>
              <a:rPr lang="es-CO" dirty="0" err="1"/>
              <a:t>Shahriar</a:t>
            </a:r>
            <a:r>
              <a:rPr lang="es-CO" dirty="0"/>
              <a:t>, S. M. N. Al </a:t>
            </a:r>
            <a:r>
              <a:rPr lang="es-CO" dirty="0" err="1"/>
              <a:t>Sunny</a:t>
            </a:r>
            <a:r>
              <a:rPr lang="es-CO" dirty="0"/>
              <a:t>, M. C. Leu, and L. </a:t>
            </a:r>
            <a:r>
              <a:rPr lang="es-CO" dirty="0" err="1"/>
              <a:t>Hu</a:t>
            </a:r>
            <a:r>
              <a:rPr lang="es-CO" dirty="0"/>
              <a:t>, “</a:t>
            </a:r>
            <a:r>
              <a:rPr lang="es-CO" dirty="0" err="1"/>
              <a:t>Cyber-physical</a:t>
            </a:r>
            <a:r>
              <a:rPr lang="es-CO" dirty="0"/>
              <a:t> </a:t>
            </a:r>
            <a:r>
              <a:rPr lang="es-CO" dirty="0" err="1"/>
              <a:t>manufacturing</a:t>
            </a:r>
            <a:r>
              <a:rPr lang="es-CO" dirty="0"/>
              <a:t> </a:t>
            </a:r>
            <a:r>
              <a:rPr lang="es-CO" dirty="0" err="1"/>
              <a:t>cloud</a:t>
            </a:r>
            <a:r>
              <a:rPr lang="es-CO" dirty="0"/>
              <a:t>: </a:t>
            </a:r>
            <a:r>
              <a:rPr lang="es-CO" dirty="0" err="1"/>
              <a:t>Architecture</a:t>
            </a:r>
            <a:r>
              <a:rPr lang="es-CO" dirty="0"/>
              <a:t>, </a:t>
            </a:r>
            <a:r>
              <a:rPr lang="es-CO" dirty="0" err="1"/>
              <a:t>virtualization</a:t>
            </a:r>
            <a:r>
              <a:rPr lang="es-CO" dirty="0"/>
              <a:t>, </a:t>
            </a:r>
            <a:r>
              <a:rPr lang="es-CO" dirty="0" err="1"/>
              <a:t>communication</a:t>
            </a:r>
            <a:r>
              <a:rPr lang="es-CO" dirty="0"/>
              <a:t>, and </a:t>
            </a:r>
            <a:r>
              <a:rPr lang="es-CO" dirty="0" err="1"/>
              <a:t>testbed</a:t>
            </a:r>
            <a:r>
              <a:rPr lang="es-CO" dirty="0"/>
              <a:t>,” </a:t>
            </a:r>
            <a:r>
              <a:rPr lang="es-CO" i="1" dirty="0"/>
              <a:t>J. </a:t>
            </a:r>
            <a:r>
              <a:rPr lang="es-CO" i="1" dirty="0" err="1"/>
              <a:t>Manuf</a:t>
            </a:r>
            <a:r>
              <a:rPr lang="es-CO" i="1" dirty="0"/>
              <a:t>. </a:t>
            </a:r>
            <a:r>
              <a:rPr lang="es-CO" i="1" dirty="0" err="1"/>
              <a:t>Syst</a:t>
            </a:r>
            <a:r>
              <a:rPr lang="es-CO" i="1" dirty="0"/>
              <a:t>.</a:t>
            </a:r>
            <a:r>
              <a:rPr lang="es-CO" dirty="0"/>
              <a:t>, vol. 43, pp. 352–364, 2017.</a:t>
            </a:r>
            <a:endParaRPr lang="pt-BR" dirty="0"/>
          </a:p>
          <a:p>
            <a:pPr algn="just"/>
            <a:r>
              <a:rPr lang="es-CO" dirty="0"/>
              <a:t>[4]	L. </a:t>
            </a:r>
            <a:r>
              <a:rPr lang="es-CO" dirty="0" err="1"/>
              <a:t>Hu</a:t>
            </a:r>
            <a:r>
              <a:rPr lang="es-CO" dirty="0"/>
              <a:t>, N. T. </a:t>
            </a:r>
            <a:r>
              <a:rPr lang="es-CO" dirty="0" err="1"/>
              <a:t>Nguyen</a:t>
            </a:r>
            <a:r>
              <a:rPr lang="es-CO" dirty="0"/>
              <a:t>, W. Tao, M. C. Leu, X. F. </a:t>
            </a:r>
            <a:r>
              <a:rPr lang="es-CO" dirty="0" err="1"/>
              <a:t>Liu</a:t>
            </a:r>
            <a:r>
              <a:rPr lang="es-CO" dirty="0"/>
              <a:t>, M. R. </a:t>
            </a:r>
            <a:r>
              <a:rPr lang="es-CO" dirty="0" err="1"/>
              <a:t>Shahriar</a:t>
            </a:r>
            <a:r>
              <a:rPr lang="es-CO" dirty="0"/>
              <a:t>, and S. M. N. Al </a:t>
            </a:r>
            <a:r>
              <a:rPr lang="es-CO" dirty="0" err="1"/>
              <a:t>Sunny</a:t>
            </a:r>
            <a:r>
              <a:rPr lang="es-CO" dirty="0"/>
              <a:t>, “</a:t>
            </a:r>
            <a:r>
              <a:rPr lang="es-CO" dirty="0" err="1"/>
              <a:t>Modeling</a:t>
            </a:r>
            <a:r>
              <a:rPr lang="es-CO" dirty="0"/>
              <a:t> of Cloud-</a:t>
            </a:r>
            <a:r>
              <a:rPr lang="es-CO" dirty="0" err="1"/>
              <a:t>Based</a:t>
            </a:r>
            <a:r>
              <a:rPr lang="es-CO" dirty="0"/>
              <a:t> Digital </a:t>
            </a:r>
            <a:r>
              <a:rPr lang="es-CO" dirty="0" err="1"/>
              <a:t>Twins</a:t>
            </a:r>
            <a:r>
              <a:rPr lang="es-CO" dirty="0"/>
              <a:t> </a:t>
            </a:r>
            <a:r>
              <a:rPr lang="es-CO" dirty="0" err="1"/>
              <a:t>for</a:t>
            </a:r>
            <a:r>
              <a:rPr lang="es-CO" dirty="0"/>
              <a:t> Smart </a:t>
            </a:r>
            <a:r>
              <a:rPr lang="es-CO" dirty="0" err="1"/>
              <a:t>Manufacturing</a:t>
            </a:r>
            <a:r>
              <a:rPr lang="es-CO" dirty="0"/>
              <a:t> </a:t>
            </a:r>
            <a:r>
              <a:rPr lang="es-CO" dirty="0" err="1"/>
              <a:t>with</a:t>
            </a:r>
            <a:r>
              <a:rPr lang="es-CO" dirty="0"/>
              <a:t> MT </a:t>
            </a:r>
            <a:r>
              <a:rPr lang="es-CO" dirty="0" err="1"/>
              <a:t>Connect</a:t>
            </a:r>
            <a:r>
              <a:rPr lang="es-CO" dirty="0"/>
              <a:t>,” </a:t>
            </a:r>
            <a:r>
              <a:rPr lang="es-CO" i="1" dirty="0" err="1"/>
              <a:t>Procedia</a:t>
            </a:r>
            <a:r>
              <a:rPr lang="es-CO" i="1" dirty="0"/>
              <a:t> </a:t>
            </a:r>
            <a:r>
              <a:rPr lang="es-CO" i="1" dirty="0" err="1"/>
              <a:t>Manuf</a:t>
            </a:r>
            <a:r>
              <a:rPr lang="es-CO" i="1" dirty="0"/>
              <a:t>.</a:t>
            </a:r>
            <a:r>
              <a:rPr lang="es-CO" dirty="0"/>
              <a:t>, vol. 26, pp. 1193–1203, 2018.</a:t>
            </a:r>
            <a:endParaRPr lang="pt-BR" dirty="0"/>
          </a:p>
          <a:p>
            <a:pPr algn="just"/>
            <a:r>
              <a:rPr lang="es-CO" dirty="0"/>
              <a:t>[5]	</a:t>
            </a:r>
            <a:r>
              <a:rPr lang="es-CO" dirty="0" err="1"/>
              <a:t>Stratasys</a:t>
            </a:r>
            <a:r>
              <a:rPr lang="es-CO" dirty="0"/>
              <a:t>, “</a:t>
            </a:r>
            <a:r>
              <a:rPr lang="es-CO" dirty="0" err="1"/>
              <a:t>Stratasys</a:t>
            </a:r>
            <a:r>
              <a:rPr lang="es-CO" dirty="0"/>
              <a:t>’ Introduces New F900 </a:t>
            </a:r>
            <a:r>
              <a:rPr lang="es-CO" dirty="0" err="1"/>
              <a:t>Production</a:t>
            </a:r>
            <a:r>
              <a:rPr lang="es-CO" dirty="0"/>
              <a:t> 3D </a:t>
            </a:r>
            <a:r>
              <a:rPr lang="es-CO" dirty="0" err="1"/>
              <a:t>Printer</a:t>
            </a:r>
            <a:r>
              <a:rPr lang="es-CO" dirty="0"/>
              <a:t> </a:t>
            </a:r>
            <a:r>
              <a:rPr lang="es-CO" dirty="0" err="1"/>
              <a:t>with</a:t>
            </a:r>
            <a:r>
              <a:rPr lang="es-CO" dirty="0"/>
              <a:t> </a:t>
            </a:r>
            <a:r>
              <a:rPr lang="es-CO" dirty="0" err="1"/>
              <a:t>MTConnect</a:t>
            </a:r>
            <a:r>
              <a:rPr lang="es-CO" dirty="0"/>
              <a:t> Interface, </a:t>
            </a:r>
            <a:r>
              <a:rPr lang="es-CO" dirty="0" err="1"/>
              <a:t>Last</a:t>
            </a:r>
            <a:r>
              <a:rPr lang="es-CO" dirty="0"/>
              <a:t> </a:t>
            </a:r>
            <a:r>
              <a:rPr lang="es-CO" dirty="0" err="1"/>
              <a:t>access</a:t>
            </a:r>
            <a:r>
              <a:rPr lang="es-CO" dirty="0"/>
              <a:t> 14/12/2018,” 2018. </a:t>
            </a:r>
          </a:p>
        </p:txBody>
      </p:sp>
    </p:spTree>
    <p:extLst>
      <p:ext uri="{BB962C8B-B14F-4D97-AF65-F5344CB8AC3E}">
        <p14:creationId xmlns:p14="http://schemas.microsoft.com/office/powerpoint/2010/main" val="2957697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463620"/>
            <a:ext cx="10515600" cy="679588"/>
          </a:xfrm>
        </p:spPr>
        <p:txBody>
          <a:bodyPr>
            <a:normAutofit fontScale="90000"/>
          </a:bodyPr>
          <a:lstStyle/>
          <a:p>
            <a:r>
              <a:rPr lang="es-CO" dirty="0"/>
              <a:t>1. Introducción	</a:t>
            </a:r>
            <a:r>
              <a:rPr lang="es-CO" sz="3800" dirty="0"/>
              <a:t>-Evolución de la maquina-herramientas</a:t>
            </a:r>
          </a:p>
        </p:txBody>
      </p:sp>
      <p:sp>
        <p:nvSpPr>
          <p:cNvPr id="8" name="CuadroTexto 20">
            <a:extLst>
              <a:ext uri="{FF2B5EF4-FFF2-40B4-BE49-F238E27FC236}">
                <a16:creationId xmlns:a16="http://schemas.microsoft.com/office/drawing/2014/main" id="{CB6B3E7F-FF3D-4D2A-B133-61357DEE206D}"/>
              </a:ext>
            </a:extLst>
          </p:cNvPr>
          <p:cNvSpPr txBox="1"/>
          <p:nvPr/>
        </p:nvSpPr>
        <p:spPr>
          <a:xfrm>
            <a:off x="3844484" y="5847107"/>
            <a:ext cx="3751796" cy="369332"/>
          </a:xfrm>
          <a:prstGeom prst="rect">
            <a:avLst/>
          </a:prstGeom>
          <a:noFill/>
        </p:spPr>
        <p:txBody>
          <a:bodyPr wrap="none" rtlCol="0">
            <a:spAutoFit/>
          </a:bodyPr>
          <a:lstStyle/>
          <a:p>
            <a:r>
              <a:rPr lang="es-CO" dirty="0">
                <a:latin typeface="Calibri (Cuerpo)"/>
                <a:cs typeface="Times New Roman" panose="02020603050405020304" pitchFamily="18" charset="0"/>
              </a:rPr>
              <a:t>Evolución de la maquina-herramienta</a:t>
            </a:r>
          </a:p>
        </p:txBody>
      </p:sp>
      <p:pic>
        <p:nvPicPr>
          <p:cNvPr id="5" name="Imagem 25">
            <a:extLst>
              <a:ext uri="{FF2B5EF4-FFF2-40B4-BE49-F238E27FC236}">
                <a16:creationId xmlns:a16="http://schemas.microsoft.com/office/drawing/2014/main" id="{F4E43BC0-4A6E-4525-B876-57C478AB770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756453" y="1315279"/>
            <a:ext cx="5927859" cy="4227442"/>
          </a:xfrm>
          <a:prstGeom prst="rect">
            <a:avLst/>
          </a:prstGeom>
        </p:spPr>
      </p:pic>
    </p:spTree>
    <p:extLst>
      <p:ext uri="{BB962C8B-B14F-4D97-AF65-F5344CB8AC3E}">
        <p14:creationId xmlns:p14="http://schemas.microsoft.com/office/powerpoint/2010/main" val="3945906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463620"/>
            <a:ext cx="10515600" cy="679588"/>
          </a:xfrm>
        </p:spPr>
        <p:txBody>
          <a:bodyPr>
            <a:normAutofit/>
          </a:bodyPr>
          <a:lstStyle/>
          <a:p>
            <a:r>
              <a:rPr lang="es-CO" dirty="0"/>
              <a:t>1. Introducción	</a:t>
            </a:r>
            <a:r>
              <a:rPr lang="es-CO" sz="3800" dirty="0"/>
              <a:t>-Sistemas ciber-físicos</a:t>
            </a:r>
          </a:p>
        </p:txBody>
      </p:sp>
      <p:sp>
        <p:nvSpPr>
          <p:cNvPr id="8" name="CuadroTexto 20">
            <a:extLst>
              <a:ext uri="{FF2B5EF4-FFF2-40B4-BE49-F238E27FC236}">
                <a16:creationId xmlns:a16="http://schemas.microsoft.com/office/drawing/2014/main" id="{CB6B3E7F-FF3D-4D2A-B133-61357DEE206D}"/>
              </a:ext>
            </a:extLst>
          </p:cNvPr>
          <p:cNvSpPr txBox="1"/>
          <p:nvPr/>
        </p:nvSpPr>
        <p:spPr>
          <a:xfrm>
            <a:off x="3505739" y="5789430"/>
            <a:ext cx="5233420" cy="369332"/>
          </a:xfrm>
          <a:prstGeom prst="rect">
            <a:avLst/>
          </a:prstGeom>
          <a:noFill/>
        </p:spPr>
        <p:txBody>
          <a:bodyPr wrap="none" rtlCol="0">
            <a:spAutoFit/>
          </a:bodyPr>
          <a:lstStyle/>
          <a:p>
            <a:r>
              <a:rPr lang="es-CO" dirty="0">
                <a:latin typeface="Calibri (Cuerpo)"/>
                <a:cs typeface="Times New Roman" panose="02020603050405020304" pitchFamily="18" charset="0"/>
              </a:rPr>
              <a:t>Hiper - conectividad y habilitadores de la industria 4.0</a:t>
            </a:r>
          </a:p>
        </p:txBody>
      </p:sp>
      <p:pic>
        <p:nvPicPr>
          <p:cNvPr id="6" name="Imagem 5">
            <a:extLst>
              <a:ext uri="{FF2B5EF4-FFF2-40B4-BE49-F238E27FC236}">
                <a16:creationId xmlns:a16="http://schemas.microsoft.com/office/drawing/2014/main" id="{CA479FE5-1C73-44D7-90DC-1D738BEC06E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4684" y="1424188"/>
            <a:ext cx="4559925" cy="4268928"/>
          </a:xfrm>
          <a:prstGeom prst="rect">
            <a:avLst/>
          </a:prstGeom>
        </p:spPr>
      </p:pic>
      <p:pic>
        <p:nvPicPr>
          <p:cNvPr id="7" name="Espaço Reservado para Conteúdo 3">
            <a:extLst>
              <a:ext uri="{FF2B5EF4-FFF2-40B4-BE49-F238E27FC236}">
                <a16:creationId xmlns:a16="http://schemas.microsoft.com/office/drawing/2014/main" id="{87ADFC1B-36D5-4067-BE66-DABB969A62B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85784" y="2138168"/>
            <a:ext cx="4535433" cy="2962662"/>
          </a:xfrm>
          <a:prstGeom prst="rect">
            <a:avLst/>
          </a:prstGeom>
        </p:spPr>
      </p:pic>
    </p:spTree>
    <p:extLst>
      <p:ext uri="{BB962C8B-B14F-4D97-AF65-F5344CB8AC3E}">
        <p14:creationId xmlns:p14="http://schemas.microsoft.com/office/powerpoint/2010/main" val="323732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463620"/>
            <a:ext cx="10515600" cy="679588"/>
          </a:xfrm>
        </p:spPr>
        <p:txBody>
          <a:bodyPr>
            <a:normAutofit fontScale="90000"/>
          </a:bodyPr>
          <a:lstStyle/>
          <a:p>
            <a:r>
              <a:rPr lang="es-CO" dirty="0"/>
              <a:t>1. Introducción	</a:t>
            </a:r>
            <a:r>
              <a:rPr lang="es-CO" sz="3800" dirty="0"/>
              <a:t>-Manufactura aditiva/</a:t>
            </a:r>
            <a:br>
              <a:rPr lang="es-CO" sz="3800" dirty="0"/>
            </a:br>
            <a:r>
              <a:rPr lang="es-CO" sz="3800" dirty="0"/>
              <a:t>impresión 3D</a:t>
            </a:r>
          </a:p>
        </p:txBody>
      </p:sp>
      <p:sp>
        <p:nvSpPr>
          <p:cNvPr id="8" name="CuadroTexto 20">
            <a:extLst>
              <a:ext uri="{FF2B5EF4-FFF2-40B4-BE49-F238E27FC236}">
                <a16:creationId xmlns:a16="http://schemas.microsoft.com/office/drawing/2014/main" id="{CB6B3E7F-FF3D-4D2A-B133-61357DEE206D}"/>
              </a:ext>
            </a:extLst>
          </p:cNvPr>
          <p:cNvSpPr txBox="1"/>
          <p:nvPr/>
        </p:nvSpPr>
        <p:spPr>
          <a:xfrm>
            <a:off x="3817841" y="5775451"/>
            <a:ext cx="3805081" cy="369332"/>
          </a:xfrm>
          <a:prstGeom prst="rect">
            <a:avLst/>
          </a:prstGeom>
          <a:noFill/>
        </p:spPr>
        <p:txBody>
          <a:bodyPr wrap="none" rtlCol="0">
            <a:spAutoFit/>
          </a:bodyPr>
          <a:lstStyle/>
          <a:p>
            <a:r>
              <a:rPr lang="es-CO" dirty="0">
                <a:latin typeface="Calibri (Cuerpo)"/>
                <a:cs typeface="Times New Roman" panose="02020603050405020304" pitchFamily="18" charset="0"/>
              </a:rPr>
              <a:t>Manufactura aditiva en la industria 4.0</a:t>
            </a:r>
          </a:p>
        </p:txBody>
      </p:sp>
      <p:pic>
        <p:nvPicPr>
          <p:cNvPr id="11" name="Espaço Reservado para Conteúdo 5">
            <a:extLst>
              <a:ext uri="{FF2B5EF4-FFF2-40B4-BE49-F238E27FC236}">
                <a16:creationId xmlns:a16="http://schemas.microsoft.com/office/drawing/2014/main" id="{87657C26-2505-4DF8-964B-7955B60A61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704" y="1144589"/>
            <a:ext cx="4836693" cy="4644841"/>
          </a:xfrm>
          <a:prstGeom prst="rect">
            <a:avLst/>
          </a:prstGeom>
        </p:spPr>
      </p:pic>
      <p:pic>
        <p:nvPicPr>
          <p:cNvPr id="12" name="Imagem 6">
            <a:extLst>
              <a:ext uri="{FF2B5EF4-FFF2-40B4-BE49-F238E27FC236}">
                <a16:creationId xmlns:a16="http://schemas.microsoft.com/office/drawing/2014/main" id="{4A5A4B7C-509C-4893-822F-A2D11B1638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51413" y="1819051"/>
            <a:ext cx="2924468" cy="3534539"/>
          </a:xfrm>
          <a:prstGeom prst="rect">
            <a:avLst/>
          </a:prstGeom>
        </p:spPr>
      </p:pic>
      <p:cxnSp>
        <p:nvCxnSpPr>
          <p:cNvPr id="13" name="Conector reto 9">
            <a:extLst>
              <a:ext uri="{FF2B5EF4-FFF2-40B4-BE49-F238E27FC236}">
                <a16:creationId xmlns:a16="http://schemas.microsoft.com/office/drawing/2014/main" id="{59F6F029-F144-4EBC-835B-46F47BDD9B8F}"/>
              </a:ext>
            </a:extLst>
          </p:cNvPr>
          <p:cNvCxnSpPr>
            <a:cxnSpLocks/>
          </p:cNvCxnSpPr>
          <p:nvPr/>
        </p:nvCxnSpPr>
        <p:spPr>
          <a:xfrm flipV="1">
            <a:off x="4740588" y="1819051"/>
            <a:ext cx="4038327" cy="99853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ector reto 11">
            <a:extLst>
              <a:ext uri="{FF2B5EF4-FFF2-40B4-BE49-F238E27FC236}">
                <a16:creationId xmlns:a16="http://schemas.microsoft.com/office/drawing/2014/main" id="{213B20D7-2E90-4724-93CA-91DFD3332614}"/>
              </a:ext>
            </a:extLst>
          </p:cNvPr>
          <p:cNvCxnSpPr>
            <a:cxnSpLocks/>
          </p:cNvCxnSpPr>
          <p:nvPr/>
        </p:nvCxnSpPr>
        <p:spPr>
          <a:xfrm>
            <a:off x="4784035" y="3644348"/>
            <a:ext cx="3955124" cy="99853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719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par>
                                <p:cTn id="10" presetID="53" presetClass="entr" presetSubtype="16"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463620"/>
            <a:ext cx="10515600" cy="679588"/>
          </a:xfrm>
        </p:spPr>
        <p:txBody>
          <a:bodyPr>
            <a:normAutofit fontScale="90000"/>
          </a:bodyPr>
          <a:lstStyle/>
          <a:p>
            <a:r>
              <a:rPr lang="es-CO" dirty="0"/>
              <a:t>1. Introducción	</a:t>
            </a:r>
            <a:r>
              <a:rPr lang="es-CO" sz="3800" dirty="0"/>
              <a:t>-Proceso de modelado por</a:t>
            </a:r>
            <a:br>
              <a:rPr lang="es-CO" sz="3800" dirty="0"/>
            </a:br>
            <a:r>
              <a:rPr lang="es-CO" sz="3800" dirty="0"/>
              <a:t>deposición fundida</a:t>
            </a:r>
          </a:p>
        </p:txBody>
      </p:sp>
      <p:sp>
        <p:nvSpPr>
          <p:cNvPr id="8" name="CuadroTexto 20">
            <a:extLst>
              <a:ext uri="{FF2B5EF4-FFF2-40B4-BE49-F238E27FC236}">
                <a16:creationId xmlns:a16="http://schemas.microsoft.com/office/drawing/2014/main" id="{CB6B3E7F-FF3D-4D2A-B133-61357DEE206D}"/>
              </a:ext>
            </a:extLst>
          </p:cNvPr>
          <p:cNvSpPr txBox="1"/>
          <p:nvPr/>
        </p:nvSpPr>
        <p:spPr>
          <a:xfrm>
            <a:off x="3817841" y="5775451"/>
            <a:ext cx="4441729" cy="369332"/>
          </a:xfrm>
          <a:prstGeom prst="rect">
            <a:avLst/>
          </a:prstGeom>
          <a:noFill/>
        </p:spPr>
        <p:txBody>
          <a:bodyPr wrap="none" rtlCol="0">
            <a:spAutoFit/>
          </a:bodyPr>
          <a:lstStyle/>
          <a:p>
            <a:r>
              <a:rPr lang="es-CO" dirty="0">
                <a:latin typeface="Calibri (Cuerpo)"/>
                <a:cs typeface="Times New Roman" panose="02020603050405020304" pitchFamily="18" charset="0"/>
              </a:rPr>
              <a:t>Proceso de modelado por deposición fundida</a:t>
            </a:r>
          </a:p>
        </p:txBody>
      </p:sp>
      <p:pic>
        <p:nvPicPr>
          <p:cNvPr id="9" name="Marcador de contenido 5">
            <a:extLst>
              <a:ext uri="{FF2B5EF4-FFF2-40B4-BE49-F238E27FC236}">
                <a16:creationId xmlns:a16="http://schemas.microsoft.com/office/drawing/2014/main" id="{C2EC346C-8CDD-4771-B5A3-779888E597C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0650"/>
          <a:stretch/>
        </p:blipFill>
        <p:spPr>
          <a:xfrm>
            <a:off x="4445000" y="2285647"/>
            <a:ext cx="7631960" cy="1241778"/>
          </a:xfrm>
          <a:prstGeom prst="rect">
            <a:avLst/>
          </a:prstGeom>
        </p:spPr>
      </p:pic>
      <p:pic>
        <p:nvPicPr>
          <p:cNvPr id="10" name="Picture 2" descr="FDM">
            <a:extLst>
              <a:ext uri="{FF2B5EF4-FFF2-40B4-BE49-F238E27FC236}">
                <a16:creationId xmlns:a16="http://schemas.microsoft.com/office/drawing/2014/main" id="{DE2BE55E-99DF-44AE-A20A-F411AB1F48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975" y="1720594"/>
            <a:ext cx="3921125" cy="334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aixaDeTexto 3">
            <a:extLst>
              <a:ext uri="{FF2B5EF4-FFF2-40B4-BE49-F238E27FC236}">
                <a16:creationId xmlns:a16="http://schemas.microsoft.com/office/drawing/2014/main" id="{862B6A61-C78E-409B-8805-E33101C8CB18}"/>
              </a:ext>
            </a:extLst>
          </p:cNvPr>
          <p:cNvSpPr txBox="1"/>
          <p:nvPr/>
        </p:nvSpPr>
        <p:spPr>
          <a:xfrm>
            <a:off x="4779770" y="3634246"/>
            <a:ext cx="1367682" cy="369332"/>
          </a:xfrm>
          <a:prstGeom prst="rect">
            <a:avLst/>
          </a:prstGeom>
          <a:noFill/>
        </p:spPr>
        <p:txBody>
          <a:bodyPr wrap="none" rtlCol="0">
            <a:spAutoFit/>
          </a:bodyPr>
          <a:lstStyle/>
          <a:p>
            <a:r>
              <a:rPr lang="es-CO" dirty="0"/>
              <a:t>Modelo CAD</a:t>
            </a:r>
          </a:p>
        </p:txBody>
      </p:sp>
      <p:sp>
        <p:nvSpPr>
          <p:cNvPr id="16" name="CaixaDeTexto 10">
            <a:extLst>
              <a:ext uri="{FF2B5EF4-FFF2-40B4-BE49-F238E27FC236}">
                <a16:creationId xmlns:a16="http://schemas.microsoft.com/office/drawing/2014/main" id="{32AE6EAF-5BEF-45F2-9DC2-6F27A70A272D}"/>
              </a:ext>
            </a:extLst>
          </p:cNvPr>
          <p:cNvSpPr txBox="1"/>
          <p:nvPr/>
        </p:nvSpPr>
        <p:spPr>
          <a:xfrm>
            <a:off x="6391366" y="3648253"/>
            <a:ext cx="1869614" cy="646331"/>
          </a:xfrm>
          <a:prstGeom prst="rect">
            <a:avLst/>
          </a:prstGeom>
          <a:noFill/>
        </p:spPr>
        <p:txBody>
          <a:bodyPr wrap="none" rtlCol="0">
            <a:spAutoFit/>
          </a:bodyPr>
          <a:lstStyle/>
          <a:p>
            <a:pPr algn="ctr"/>
            <a:r>
              <a:rPr lang="es-CO" dirty="0">
                <a:latin typeface="+mn-lt"/>
                <a:cs typeface="Times New Roman" panose="02020603050405020304" pitchFamily="18" charset="0"/>
              </a:rPr>
              <a:t>Modelo rebanado</a:t>
            </a:r>
          </a:p>
          <a:p>
            <a:pPr algn="ctr"/>
            <a:r>
              <a:rPr lang="es-CO" dirty="0">
                <a:latin typeface="+mn-lt"/>
                <a:cs typeface="Times New Roman" panose="02020603050405020304" pitchFamily="18" charset="0"/>
              </a:rPr>
              <a:t>en capas</a:t>
            </a:r>
          </a:p>
        </p:txBody>
      </p:sp>
      <p:sp>
        <p:nvSpPr>
          <p:cNvPr id="17" name="CaixaDeTexto 12">
            <a:extLst>
              <a:ext uri="{FF2B5EF4-FFF2-40B4-BE49-F238E27FC236}">
                <a16:creationId xmlns:a16="http://schemas.microsoft.com/office/drawing/2014/main" id="{611A4E69-8174-41FD-B028-03FC307FD732}"/>
              </a:ext>
            </a:extLst>
          </p:cNvPr>
          <p:cNvSpPr txBox="1"/>
          <p:nvPr/>
        </p:nvSpPr>
        <p:spPr>
          <a:xfrm>
            <a:off x="8606494" y="3648253"/>
            <a:ext cx="1250535" cy="369332"/>
          </a:xfrm>
          <a:prstGeom prst="rect">
            <a:avLst/>
          </a:prstGeom>
          <a:noFill/>
        </p:spPr>
        <p:txBody>
          <a:bodyPr wrap="none" rtlCol="0">
            <a:spAutoFit/>
          </a:bodyPr>
          <a:lstStyle/>
          <a:p>
            <a:r>
              <a:rPr lang="es-CO" dirty="0"/>
              <a:t>Fabricación</a:t>
            </a:r>
          </a:p>
        </p:txBody>
      </p:sp>
      <p:sp>
        <p:nvSpPr>
          <p:cNvPr id="18" name="CaixaDeTexto 13">
            <a:extLst>
              <a:ext uri="{FF2B5EF4-FFF2-40B4-BE49-F238E27FC236}">
                <a16:creationId xmlns:a16="http://schemas.microsoft.com/office/drawing/2014/main" id="{C7F88F70-A7AA-4D3F-B079-F848620D1F19}"/>
              </a:ext>
            </a:extLst>
          </p:cNvPr>
          <p:cNvSpPr txBox="1"/>
          <p:nvPr/>
        </p:nvSpPr>
        <p:spPr>
          <a:xfrm>
            <a:off x="10304270" y="3634246"/>
            <a:ext cx="1614929" cy="646331"/>
          </a:xfrm>
          <a:prstGeom prst="rect">
            <a:avLst/>
          </a:prstGeom>
          <a:noFill/>
        </p:spPr>
        <p:txBody>
          <a:bodyPr wrap="none" rtlCol="0">
            <a:spAutoFit/>
          </a:bodyPr>
          <a:lstStyle/>
          <a:p>
            <a:pPr algn="ctr"/>
            <a:r>
              <a:rPr lang="es-CO" dirty="0">
                <a:latin typeface="+mn-lt"/>
                <a:cs typeface="Times New Roman" panose="02020603050405020304" pitchFamily="18" charset="0"/>
              </a:rPr>
              <a:t>Parte</a:t>
            </a:r>
          </a:p>
          <a:p>
            <a:pPr algn="ctr"/>
            <a:r>
              <a:rPr lang="es-CO" dirty="0">
                <a:latin typeface="+mn-lt"/>
                <a:cs typeface="Times New Roman" panose="02020603050405020304" pitchFamily="18" charset="0"/>
              </a:rPr>
              <a:t>manufacturada</a:t>
            </a:r>
          </a:p>
        </p:txBody>
      </p:sp>
    </p:spTree>
    <p:extLst>
      <p:ext uri="{BB962C8B-B14F-4D97-AF65-F5344CB8AC3E}">
        <p14:creationId xmlns:p14="http://schemas.microsoft.com/office/powerpoint/2010/main" val="1688830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463620"/>
            <a:ext cx="10515600" cy="679588"/>
          </a:xfrm>
        </p:spPr>
        <p:txBody>
          <a:bodyPr>
            <a:normAutofit/>
          </a:bodyPr>
          <a:lstStyle/>
          <a:p>
            <a:r>
              <a:rPr lang="es-CO" dirty="0"/>
              <a:t>1. Introducción	</a:t>
            </a:r>
            <a:r>
              <a:rPr lang="es-CO" sz="3800" dirty="0"/>
              <a:t>-El estándar </a:t>
            </a:r>
            <a:r>
              <a:rPr lang="es-CO" sz="3800" dirty="0" err="1"/>
              <a:t>MTConnect</a:t>
            </a:r>
            <a:endParaRPr lang="es-CO" sz="3800" dirty="0"/>
          </a:p>
        </p:txBody>
      </p:sp>
      <p:sp>
        <p:nvSpPr>
          <p:cNvPr id="8" name="CuadroTexto 20">
            <a:extLst>
              <a:ext uri="{FF2B5EF4-FFF2-40B4-BE49-F238E27FC236}">
                <a16:creationId xmlns:a16="http://schemas.microsoft.com/office/drawing/2014/main" id="{CB6B3E7F-FF3D-4D2A-B133-61357DEE206D}"/>
              </a:ext>
            </a:extLst>
          </p:cNvPr>
          <p:cNvSpPr txBox="1"/>
          <p:nvPr/>
        </p:nvSpPr>
        <p:spPr>
          <a:xfrm>
            <a:off x="2607448" y="5815208"/>
            <a:ext cx="6977103" cy="369332"/>
          </a:xfrm>
          <a:prstGeom prst="rect">
            <a:avLst/>
          </a:prstGeom>
          <a:noFill/>
        </p:spPr>
        <p:txBody>
          <a:bodyPr wrap="none" rtlCol="0">
            <a:spAutoFit/>
          </a:bodyPr>
          <a:lstStyle/>
          <a:p>
            <a:r>
              <a:rPr lang="es-CO" dirty="0">
                <a:latin typeface="Calibri (Cuerpo)"/>
                <a:cs typeface="Times New Roman" panose="02020603050405020304" pitchFamily="18" charset="0"/>
              </a:rPr>
              <a:t>Arquitectura complaciente con un sistema complaciente con </a:t>
            </a:r>
            <a:r>
              <a:rPr lang="es-CO" dirty="0" err="1">
                <a:latin typeface="Calibri (Cuerpo)"/>
                <a:cs typeface="Times New Roman" panose="02020603050405020304" pitchFamily="18" charset="0"/>
              </a:rPr>
              <a:t>MTConnect</a:t>
            </a:r>
            <a:endParaRPr lang="es-CO" dirty="0">
              <a:latin typeface="Calibri (Cuerpo)"/>
              <a:cs typeface="Times New Roman" panose="02020603050405020304" pitchFamily="18" charset="0"/>
            </a:endParaRPr>
          </a:p>
        </p:txBody>
      </p:sp>
      <p:pic>
        <p:nvPicPr>
          <p:cNvPr id="11" name="Imagem 1081">
            <a:extLst>
              <a:ext uri="{FF2B5EF4-FFF2-40B4-BE49-F238E27FC236}">
                <a16:creationId xmlns:a16="http://schemas.microsoft.com/office/drawing/2014/main" id="{75F35AD2-4795-4D48-8AC6-5C99F56276F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948071" y="1474560"/>
            <a:ext cx="8118386" cy="3908879"/>
          </a:xfrm>
          <a:prstGeom prst="rect">
            <a:avLst/>
          </a:prstGeom>
        </p:spPr>
      </p:pic>
    </p:spTree>
    <p:extLst>
      <p:ext uri="{BB962C8B-B14F-4D97-AF65-F5344CB8AC3E}">
        <p14:creationId xmlns:p14="http://schemas.microsoft.com/office/powerpoint/2010/main" val="21687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1A234D-F975-4CFB-9DEF-BD99449AF832}"/>
              </a:ext>
            </a:extLst>
          </p:cNvPr>
          <p:cNvSpPr>
            <a:spLocks noGrp="1"/>
          </p:cNvSpPr>
          <p:nvPr>
            <p:ph type="title"/>
          </p:nvPr>
        </p:nvSpPr>
        <p:spPr>
          <a:xfrm>
            <a:off x="462582" y="794972"/>
            <a:ext cx="10515600" cy="679588"/>
          </a:xfrm>
        </p:spPr>
        <p:txBody>
          <a:bodyPr>
            <a:normAutofit/>
          </a:bodyPr>
          <a:lstStyle/>
          <a:p>
            <a:r>
              <a:rPr lang="es-CO" dirty="0"/>
              <a:t>2. Planteamiento del problema</a:t>
            </a:r>
            <a:endParaRPr lang="es-CO" sz="3800" dirty="0"/>
          </a:p>
        </p:txBody>
      </p:sp>
      <p:sp>
        <p:nvSpPr>
          <p:cNvPr id="8" name="CuadroTexto 20">
            <a:extLst>
              <a:ext uri="{FF2B5EF4-FFF2-40B4-BE49-F238E27FC236}">
                <a16:creationId xmlns:a16="http://schemas.microsoft.com/office/drawing/2014/main" id="{CB6B3E7F-FF3D-4D2A-B133-61357DEE206D}"/>
              </a:ext>
            </a:extLst>
          </p:cNvPr>
          <p:cNvSpPr txBox="1"/>
          <p:nvPr/>
        </p:nvSpPr>
        <p:spPr>
          <a:xfrm>
            <a:off x="2210686" y="5096483"/>
            <a:ext cx="4168257" cy="369332"/>
          </a:xfrm>
          <a:prstGeom prst="rect">
            <a:avLst/>
          </a:prstGeom>
          <a:noFill/>
        </p:spPr>
        <p:txBody>
          <a:bodyPr wrap="none" rtlCol="0">
            <a:spAutoFit/>
          </a:bodyPr>
          <a:lstStyle/>
          <a:p>
            <a:r>
              <a:rPr lang="es-CO" dirty="0">
                <a:latin typeface="Calibri (Cuerpo)"/>
                <a:cs typeface="Times New Roman" panose="02020603050405020304" pitchFamily="18" charset="0"/>
              </a:rPr>
              <a:t>Sistema integrado de fabricación avanzada</a:t>
            </a:r>
          </a:p>
        </p:txBody>
      </p:sp>
      <p:pic>
        <p:nvPicPr>
          <p:cNvPr id="4" name="Imagen 3">
            <a:extLst>
              <a:ext uri="{FF2B5EF4-FFF2-40B4-BE49-F238E27FC236}">
                <a16:creationId xmlns:a16="http://schemas.microsoft.com/office/drawing/2014/main" id="{B86429C1-61D5-4131-BC9A-3F3E1A3EA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716" y="2077796"/>
            <a:ext cx="7118199" cy="2891769"/>
          </a:xfrm>
          <a:prstGeom prst="rect">
            <a:avLst/>
          </a:prstGeom>
        </p:spPr>
      </p:pic>
      <p:sp>
        <p:nvSpPr>
          <p:cNvPr id="3" name="Rectángulo 2">
            <a:extLst>
              <a:ext uri="{FF2B5EF4-FFF2-40B4-BE49-F238E27FC236}">
                <a16:creationId xmlns:a16="http://schemas.microsoft.com/office/drawing/2014/main" id="{591A05CB-FBE3-4EE5-9E5F-D522795BB5F3}"/>
              </a:ext>
            </a:extLst>
          </p:cNvPr>
          <p:cNvSpPr/>
          <p:nvPr/>
        </p:nvSpPr>
        <p:spPr>
          <a:xfrm>
            <a:off x="8430227" y="3108181"/>
            <a:ext cx="2547955" cy="830997"/>
          </a:xfrm>
          <a:prstGeom prst="rect">
            <a:avLst/>
          </a:prstGeom>
        </p:spPr>
        <p:txBody>
          <a:bodyPr wrap="square">
            <a:spAutoFit/>
          </a:bodyPr>
          <a:lstStyle/>
          <a:p>
            <a:r>
              <a:rPr lang="es-CO" sz="4800" dirty="0" err="1">
                <a:latin typeface="Calibri (Cuerpo)"/>
                <a:cs typeface="Times New Roman" panose="02020603050405020304" pitchFamily="18" charset="0"/>
              </a:rPr>
              <a:t>LaDPRER</a:t>
            </a:r>
            <a:endParaRPr lang="es-CO" sz="4800" dirty="0">
              <a:latin typeface="Calibri (Cuerpo)"/>
              <a:cs typeface="Times New Roman" panose="02020603050405020304" pitchFamily="18" charset="0"/>
            </a:endParaRPr>
          </a:p>
        </p:txBody>
      </p:sp>
    </p:spTree>
    <p:extLst>
      <p:ext uri="{BB962C8B-B14F-4D97-AF65-F5344CB8AC3E}">
        <p14:creationId xmlns:p14="http://schemas.microsoft.com/office/powerpoint/2010/main" val="226042471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2" id="{05E34CD0-9D9D-4558-A5B5-60F30DC44EBA}" vid="{0C922F19-2709-4A4F-9605-DC9408BE9D43}"/>
    </a:ext>
  </a:extLst>
</a:theme>
</file>

<file path=docProps/app.xml><?xml version="1.0" encoding="utf-8"?>
<Properties xmlns="http://schemas.openxmlformats.org/officeDocument/2006/extended-properties" xmlns:vt="http://schemas.openxmlformats.org/officeDocument/2006/docPropsVTypes">
  <Template>Plantilla_Ing_Electronica_2019_V1(1)</Template>
  <TotalTime>1260</TotalTime>
  <Words>1642</Words>
  <Application>Microsoft Office PowerPoint</Application>
  <PresentationFormat>Panorámica</PresentationFormat>
  <Paragraphs>191</Paragraphs>
  <Slides>39</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39</vt:i4>
      </vt:variant>
    </vt:vector>
  </HeadingPairs>
  <TitlesOfParts>
    <vt:vector size="45" baseType="lpstr">
      <vt:lpstr>Arial</vt:lpstr>
      <vt:lpstr>Calibri</vt:lpstr>
      <vt:lpstr>Calibri (Cuerpo)</vt:lpstr>
      <vt:lpstr>Calibri Light</vt:lpstr>
      <vt:lpstr>Symbol</vt:lpstr>
      <vt:lpstr>Tema de Office</vt:lpstr>
      <vt:lpstr>Desarrollo de un Framework de MTConnect para Monitoriemiento Remoto de Máquinas de Manufactura Aditiva RepRap via Internet </vt:lpstr>
      <vt:lpstr>Contenido</vt:lpstr>
      <vt:lpstr>1. Introducción - La industria 4.0</vt:lpstr>
      <vt:lpstr>1. Introducción -Evolución de la maquina-herramientas</vt:lpstr>
      <vt:lpstr>1. Introducción -Sistemas ciber-físicos</vt:lpstr>
      <vt:lpstr>1. Introducción -Manufactura aditiva/ impresión 3D</vt:lpstr>
      <vt:lpstr>1. Introducción -Proceso de modelado por deposición fundida</vt:lpstr>
      <vt:lpstr>1. Introducción -El estándar MTConnect</vt:lpstr>
      <vt:lpstr>2. Planteamiento del problema</vt:lpstr>
      <vt:lpstr>3. Objetivos</vt:lpstr>
      <vt:lpstr>4. Trabajos relacionados</vt:lpstr>
      <vt:lpstr>5. Metodología de diseño  -Diseño del framework QFD (Quality Function Deployment)</vt:lpstr>
      <vt:lpstr>5. Metodología de diseño  </vt:lpstr>
      <vt:lpstr>5. Metodología de diseño  </vt:lpstr>
      <vt:lpstr>6. Desarrollo del framework  -Arquitectura ciber – física desarrollada</vt:lpstr>
      <vt:lpstr>6. Desarrollo del framework  -Agente MTConnect C++ v1.4</vt:lpstr>
      <vt:lpstr>6. Desarrollo del framework  -Hardware del adaptador MTConnect</vt:lpstr>
      <vt:lpstr>6. Desarrollo del framework  -Software del adaptador MTConnect</vt:lpstr>
      <vt:lpstr>6. Desarrollo del framework  -Software del adaptador MTConnect</vt:lpstr>
      <vt:lpstr>6. Desarrollo del framework  -Software del adaptador MTConnect</vt:lpstr>
      <vt:lpstr>6. Desarrollo del framework  -Software del adaptador MTConnect</vt:lpstr>
      <vt:lpstr>6. Desarrollo del framework  -Software del adaptador MTConnect</vt:lpstr>
      <vt:lpstr>6. Desarrollo del framework  -Cliente web para MTConnect</vt:lpstr>
      <vt:lpstr>6. Desarrollo del framework  -Cliente web para MTConnect</vt:lpstr>
      <vt:lpstr>6. Desarrollo del framework  -Cliente web para MTConnect</vt:lpstr>
      <vt:lpstr>6. Desarrollo del framework  -Cliente web para MTConnect</vt:lpstr>
      <vt:lpstr>7. Resultados  -XML de respuesta para el URL del agente</vt:lpstr>
      <vt:lpstr>7. Resultados  -XML de respuesta para el URL del agente con una muestra de datos</vt:lpstr>
      <vt:lpstr>7. Resultados  -Datos del monitoreo para la  impresión de una pieza</vt:lpstr>
      <vt:lpstr>7. Resultados  -Comunicación entre el adaptador y el agente</vt:lpstr>
      <vt:lpstr>7. Resultados  -Comunicación entre el adaptador y el agente</vt:lpstr>
      <vt:lpstr>7. Resultados  -Comunicación entre el adaptador y el agente</vt:lpstr>
      <vt:lpstr>7. Resultados  -Comunicación entre el agente y el cliente web</vt:lpstr>
      <vt:lpstr>7. Resultados  -Sincronización entre el  adaptador y el agente</vt:lpstr>
      <vt:lpstr>7. Resultados  -Sincronización entre el  adaptador y el agente</vt:lpstr>
      <vt:lpstr>7. Resultados  -Publicaciones</vt:lpstr>
      <vt:lpstr>8. Conclusiones</vt:lpstr>
      <vt:lpstr>8. Conclusiones</vt:lpstr>
      <vt:lpstr>9. 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Jose Ramirez Corzo</dc:creator>
  <cp:lastModifiedBy>juan rodriguez gasca</cp:lastModifiedBy>
  <cp:revision>69</cp:revision>
  <dcterms:created xsi:type="dcterms:W3CDTF">2019-07-19T00:42:15Z</dcterms:created>
  <dcterms:modified xsi:type="dcterms:W3CDTF">2019-07-24T14:50:01Z</dcterms:modified>
</cp:coreProperties>
</file>

<file path=docProps/thumbnail.jpeg>
</file>